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73" r:id="rId3"/>
    <p:sldId id="265" r:id="rId4"/>
    <p:sldId id="266" r:id="rId5"/>
    <p:sldId id="267" r:id="rId6"/>
    <p:sldId id="268" r:id="rId7"/>
    <p:sldId id="271" r:id="rId8"/>
    <p:sldId id="258" r:id="rId9"/>
    <p:sldId id="259" r:id="rId10"/>
    <p:sldId id="261" r:id="rId11"/>
    <p:sldId id="264" r:id="rId12"/>
    <p:sldId id="260" r:id="rId13"/>
    <p:sldId id="269" r:id="rId14"/>
    <p:sldId id="275" r:id="rId15"/>
    <p:sldId id="278" r:id="rId16"/>
    <p:sldId id="262" r:id="rId17"/>
    <p:sldId id="263" r:id="rId18"/>
    <p:sldId id="272" r:id="rId19"/>
    <p:sldId id="277" r:id="rId20"/>
    <p:sldId id="276" r:id="rId21"/>
  </p:sldIdLst>
  <p:sldSz cx="14630400" cy="8229600"/>
  <p:notesSz cx="8229600" cy="14630400"/>
  <p:embeddedFontLst>
    <p:embeddedFont>
      <p:font typeface="Arimo" panose="020B0604020202020204" pitchFamily="34" charset="0"/>
      <p:regular r:id="rId23"/>
    </p:embeddedFont>
    <p:embeddedFont>
      <p:font typeface="Gmarket Sans TTF Bold" panose="02000000000000000000" pitchFamily="2" charset="-128"/>
      <p:bold r:id="rId24"/>
    </p:embeddedFont>
    <p:embeddedFont>
      <p:font typeface="Gmarket Sans TTF Medium" panose="02000000000000000000" pitchFamily="2" charset="-128"/>
      <p:regular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1871"/>
    <a:srgbClr val="5E4CE7"/>
    <a:srgbClr val="2F5597"/>
    <a:srgbClr val="F0F0F7"/>
    <a:srgbClr val="F9F7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4311"/>
    <p:restoredTop sz="94610"/>
  </p:normalViewPr>
  <p:slideViewPr>
    <p:cSldViewPr snapToGrid="0" snapToObjects="1">
      <p:cViewPr>
        <p:scale>
          <a:sx n="100" d="100"/>
          <a:sy n="100" d="100"/>
        </p:scale>
        <p:origin x="-816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72086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AC38FD-BED3-0FBD-CE97-11F850A8F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84AFFB-D267-498F-CB06-056BD66E79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0A8E16-8344-DC9E-9C5C-261C40430B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C1FECA-6145-9176-702D-E8C5E7CB44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748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F29276-48F3-DEBE-544F-D4A965C127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D1C5BA-F2BC-B49D-D5BF-23BFD2A7EA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6A3E88-9FB1-F520-10F5-C97B83D307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F60427-49CD-3A73-B6E4-00D64B5997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4098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B7E40F-7028-B24F-30C7-E05727C1A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8708759-6BB2-F9C3-4FB5-7F4ED5A60D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6834C7D-4E58-D05B-2224-537BEAA4A2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E97FE0-0B1E-08D4-C3CE-07A94C4EFBE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207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6282EC-D047-0C8D-1CAA-9161B39AF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7E6619-24F0-B2BA-1876-0396B01004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A088EAD-E868-0A63-F1D2-4C3E6D393A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B1465D-AA58-AC3D-FB74-38C9222291C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5772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D549D2-C459-D976-53A8-F0D9C29C15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85D869-BCF8-C732-7F68-9443EC1E23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C16F18-58AF-0736-7E10-9379D00366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73EE1C-B82E-BFBE-911E-D45A00B7268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2554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54E7CD-986B-435D-7B8B-9896CA6A78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5E1002-1B79-2142-F229-5205AD0A3F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C8DF18-7218-BCA2-A4FE-078A150477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B6E84-E8A9-6B7C-9FD0-EBB0AAC57C2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490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9.png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997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00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Outfit Extra Bold" pitchFamily="34" charset="-120"/>
              </a:rPr>
              <a:t>스마트 신호등 시스템</a:t>
            </a:r>
            <a:endParaRPr lang="en-US" sz="6000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1487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STM </a:t>
            </a:r>
            <a:r>
              <a:rPr lang="en-US" sz="2400" dirty="0" err="1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보드</a:t>
            </a:r>
            <a:r>
              <a:rPr lang="en-US" sz="240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 </a:t>
            </a:r>
            <a:r>
              <a:rPr lang="en-US" sz="2400" dirty="0" err="1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기반</a:t>
            </a:r>
            <a:r>
              <a:rPr lang="en-US" sz="240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 </a:t>
            </a:r>
            <a:r>
              <a:rPr lang="en-US" sz="2400" dirty="0" err="1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교통</a:t>
            </a:r>
            <a:r>
              <a:rPr lang="en-US" sz="240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 </a:t>
            </a:r>
            <a:r>
              <a:rPr lang="en-US" sz="2400" dirty="0" err="1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제어</a:t>
            </a:r>
            <a:r>
              <a:rPr lang="en-US" sz="240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 </a:t>
            </a:r>
            <a:r>
              <a:rPr lang="en-US" sz="2400" dirty="0" err="1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솔루션</a:t>
            </a:r>
            <a:endParaRPr lang="en-US" sz="24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47667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ko-KR" altLang="en-US" sz="240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김기환 김경민</a:t>
            </a:r>
            <a:endParaRPr lang="en-US" sz="24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793B4E4-E83A-3D21-4DA7-9E2F81387F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044" y="7533198"/>
            <a:ext cx="1466144" cy="3440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02633" y="508498"/>
            <a:ext cx="4551933" cy="442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Outfit Extra Bold" pitchFamily="34" charset="-120"/>
              </a:rPr>
              <a:t> </a:t>
            </a:r>
            <a:r>
              <a:rPr lang="ko-KR" altLang="en-US" sz="445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Outfit Extra Bold" pitchFamily="34" charset="-120"/>
              </a:rPr>
              <a:t>시연 동영상</a:t>
            </a:r>
            <a:endParaRPr lang="en-US" sz="4450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4136112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.</a:t>
            </a:r>
            <a:endParaRPr lang="en-US" sz="175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145CB03-793F-58AF-CCAA-B4EE923BD3C0}"/>
              </a:ext>
            </a:extLst>
          </p:cNvPr>
          <p:cNvSpPr/>
          <p:nvPr/>
        </p:nvSpPr>
        <p:spPr>
          <a:xfrm>
            <a:off x="12612414" y="7551683"/>
            <a:ext cx="2017986" cy="677917"/>
          </a:xfrm>
          <a:prstGeom prst="rect">
            <a:avLst/>
          </a:prstGeom>
          <a:solidFill>
            <a:srgbClr val="F0F0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4" name="_talkv_wyco678dWv_AVf4k7pvMHlKsW8OgM18u0_talkv_high">
            <a:hlinkClick r:id="" action="ppaction://media"/>
            <a:extLst>
              <a:ext uri="{FF2B5EF4-FFF2-40B4-BE49-F238E27FC236}">
                <a16:creationId xmlns:a16="http://schemas.microsoft.com/office/drawing/2014/main" id="{94555AA2-9711-A0A4-138C-D327626924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5400000">
            <a:off x="3991212" y="-1342659"/>
            <a:ext cx="6647976" cy="118186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8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9C7B91-A582-2419-D577-635BA891E5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33B75249-3C84-387C-8E8F-0C6CC9A1F22A}"/>
              </a:ext>
            </a:extLst>
          </p:cNvPr>
          <p:cNvSpPr/>
          <p:nvPr/>
        </p:nvSpPr>
        <p:spPr>
          <a:xfrm>
            <a:off x="446318" y="32050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Outfit Extra Bold" pitchFamily="34" charset="-120"/>
              </a:rPr>
              <a:t>플로우 차트 </a:t>
            </a:r>
            <a:endParaRPr lang="en-US" sz="4450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8DCB5250-A3F0-D37D-977C-52FD82AF7B32}"/>
              </a:ext>
            </a:extLst>
          </p:cNvPr>
          <p:cNvSpPr/>
          <p:nvPr/>
        </p:nvSpPr>
        <p:spPr>
          <a:xfrm>
            <a:off x="6514624" y="2987278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E23973CB-E9C9-7FF5-E853-F1902287D363}"/>
              </a:ext>
            </a:extLst>
          </p:cNvPr>
          <p:cNvSpPr/>
          <p:nvPr/>
        </p:nvSpPr>
        <p:spPr>
          <a:xfrm>
            <a:off x="6514624" y="3486269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31153DE9-8270-12C0-A10C-D245219F2ABF}"/>
              </a:ext>
            </a:extLst>
          </p:cNvPr>
          <p:cNvSpPr/>
          <p:nvPr/>
        </p:nvSpPr>
        <p:spPr>
          <a:xfrm>
            <a:off x="6514624" y="542389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1E56ED0A-A318-2E42-143E-39897C11BAC2}"/>
              </a:ext>
            </a:extLst>
          </p:cNvPr>
          <p:cNvSpPr/>
          <p:nvPr/>
        </p:nvSpPr>
        <p:spPr>
          <a:xfrm>
            <a:off x="6514624" y="5976461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4C67C542-940A-0713-7CF9-7A5781067A95}"/>
              </a:ext>
            </a:extLst>
          </p:cNvPr>
          <p:cNvSpPr/>
          <p:nvPr/>
        </p:nvSpPr>
        <p:spPr>
          <a:xfrm>
            <a:off x="6514624" y="6418659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4E344FBF-6C52-0D48-D3BD-AABE5584F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1483" y="7786066"/>
            <a:ext cx="1688578" cy="380882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3EA78BA0-838A-D190-AD1E-12026BD13D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8711" y="286708"/>
            <a:ext cx="5516637" cy="760088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7EDA1512-A848-31CF-DA6D-14041F3048A7}"/>
              </a:ext>
            </a:extLst>
          </p:cNvPr>
          <p:cNvSpPr txBox="1"/>
          <p:nvPr/>
        </p:nvSpPr>
        <p:spPr>
          <a:xfrm>
            <a:off x="5969286" y="331644"/>
            <a:ext cx="783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시작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C60FEAE-B5D8-FBBB-AB98-A10314922399}"/>
              </a:ext>
            </a:extLst>
          </p:cNvPr>
          <p:cNvSpPr txBox="1"/>
          <p:nvPr/>
        </p:nvSpPr>
        <p:spPr>
          <a:xfrm>
            <a:off x="5641235" y="1035874"/>
            <a:ext cx="187803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시스템 초기화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28D90F-F7FB-4381-EF73-D55BB6EC18C7}"/>
              </a:ext>
            </a:extLst>
          </p:cNvPr>
          <p:cNvSpPr txBox="1"/>
          <p:nvPr/>
        </p:nvSpPr>
        <p:spPr>
          <a:xfrm>
            <a:off x="5641235" y="1688173"/>
            <a:ext cx="187803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초기 상태 설정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F5BC1D3-7C8A-DB79-3534-5971CE7136EE}"/>
              </a:ext>
            </a:extLst>
          </p:cNvPr>
          <p:cNvSpPr txBox="1"/>
          <p:nvPr/>
        </p:nvSpPr>
        <p:spPr>
          <a:xfrm>
            <a:off x="5708012" y="2446080"/>
            <a:ext cx="18780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RFID </a:t>
            </a:r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태그 읽기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3F63955-465F-0027-D148-478B619258D7}"/>
              </a:ext>
            </a:extLst>
          </p:cNvPr>
          <p:cNvSpPr txBox="1"/>
          <p:nvPr/>
        </p:nvSpPr>
        <p:spPr>
          <a:xfrm>
            <a:off x="4321545" y="3391700"/>
            <a:ext cx="18284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/>
              <a:t>태그 없음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8C9E95A-2C98-1A03-476B-689F00B800B4}"/>
              </a:ext>
            </a:extLst>
          </p:cNvPr>
          <p:cNvSpPr txBox="1"/>
          <p:nvPr/>
        </p:nvSpPr>
        <p:spPr>
          <a:xfrm>
            <a:off x="5783264" y="3367523"/>
            <a:ext cx="18284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타이머</a:t>
            </a:r>
            <a:r>
              <a:rPr lang="en-US" altLang="ko-KR" sz="15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ko-KR" altLang="en-US" sz="15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값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CB322E4-8C3A-C507-ED74-D7DC6320E020}"/>
              </a:ext>
            </a:extLst>
          </p:cNvPr>
          <p:cNvSpPr txBox="1"/>
          <p:nvPr/>
        </p:nvSpPr>
        <p:spPr>
          <a:xfrm>
            <a:off x="5687907" y="4312687"/>
            <a:ext cx="18284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태그에 따라서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D3A2280-1A97-8CBC-EF11-EC9AA9D92F2C}"/>
              </a:ext>
            </a:extLst>
          </p:cNvPr>
          <p:cNvSpPr txBox="1"/>
          <p:nvPr/>
        </p:nvSpPr>
        <p:spPr>
          <a:xfrm>
            <a:off x="4233569" y="5377497"/>
            <a:ext cx="18284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보행자 신호를 </a:t>
            </a:r>
            <a:r>
              <a:rPr lang="ko-KR" altLang="en-US" sz="1200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노란불</a:t>
            </a:r>
            <a:endParaRPr lang="en-US" altLang="ko-KR" sz="12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차량신호를 </a:t>
            </a:r>
            <a:r>
              <a:rPr lang="ko-KR" altLang="en-US" sz="1200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노란불로</a:t>
            </a:r>
            <a:endParaRPr lang="en-US" altLang="ko-KR" sz="12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타이머 </a:t>
            </a:r>
            <a:r>
              <a:rPr lang="en-US" altLang="ko-KR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5 </a:t>
            </a:r>
          </a:p>
          <a:p>
            <a:r>
              <a:rPr lang="ko-KR" altLang="en-US" sz="1200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서보모터</a:t>
            </a:r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0</a:t>
            </a:r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도</a:t>
            </a:r>
            <a:endParaRPr lang="en-US" altLang="ko-KR" sz="12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en-US" altLang="ko-KR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LCD </a:t>
            </a:r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대기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3DFC226-E710-8C59-8E16-722C39D47B8D}"/>
              </a:ext>
            </a:extLst>
          </p:cNvPr>
          <p:cNvSpPr txBox="1"/>
          <p:nvPr/>
        </p:nvSpPr>
        <p:spPr>
          <a:xfrm>
            <a:off x="5783264" y="5371918"/>
            <a:ext cx="18284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보행자 신호를 </a:t>
            </a:r>
            <a:r>
              <a:rPr lang="ko-KR" altLang="en-US" sz="1200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초록불</a:t>
            </a:r>
            <a:endParaRPr lang="en-US" altLang="ko-KR" sz="12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차량 신호를 </a:t>
            </a:r>
            <a:r>
              <a:rPr lang="ko-KR" altLang="en-US" sz="1200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빨간불</a:t>
            </a:r>
            <a:endParaRPr lang="en-US" altLang="ko-KR" sz="12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타이머 </a:t>
            </a:r>
            <a:r>
              <a:rPr lang="en-US" altLang="ko-KR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30 or 40</a:t>
            </a:r>
          </a:p>
          <a:p>
            <a:r>
              <a:rPr lang="ko-KR" altLang="en-US" sz="1200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서보모터</a:t>
            </a:r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90</a:t>
            </a:r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도</a:t>
            </a:r>
            <a:endParaRPr lang="en-US" altLang="ko-KR" sz="12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en-US" altLang="ko-KR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LCD : </a:t>
            </a:r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건너세요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C35B43A-4836-2046-D9E8-2EA775D9D187}"/>
              </a:ext>
            </a:extLst>
          </p:cNvPr>
          <p:cNvSpPr txBox="1"/>
          <p:nvPr/>
        </p:nvSpPr>
        <p:spPr>
          <a:xfrm>
            <a:off x="7516331" y="5429168"/>
            <a:ext cx="18284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보행자 신호를 </a:t>
            </a:r>
            <a:r>
              <a:rPr lang="ko-KR" altLang="en-US" sz="1200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빨간불</a:t>
            </a:r>
            <a:endParaRPr lang="en-US" altLang="ko-KR" sz="12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차량 신호를 </a:t>
            </a:r>
            <a:r>
              <a:rPr lang="ko-KR" altLang="en-US" sz="1200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초록불</a:t>
            </a:r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endParaRPr lang="en-US" altLang="ko-KR" sz="12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타이머 </a:t>
            </a:r>
            <a:r>
              <a:rPr lang="en-US" altLang="ko-KR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=</a:t>
            </a:r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30</a:t>
            </a:r>
          </a:p>
          <a:p>
            <a:r>
              <a:rPr lang="ko-KR" altLang="en-US" sz="1200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서보모터</a:t>
            </a:r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0</a:t>
            </a:r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도 </a:t>
            </a:r>
            <a:endParaRPr lang="en-US" altLang="ko-KR" sz="12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en-US" altLang="ko-KR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LCD : </a:t>
            </a:r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정지</a:t>
            </a:r>
            <a:endParaRPr lang="en-US" altLang="ko-KR" sz="12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5A55D8-B296-F7C3-CBE8-FFEB940E4CE2}"/>
              </a:ext>
            </a:extLst>
          </p:cNvPr>
          <p:cNvSpPr txBox="1"/>
          <p:nvPr/>
        </p:nvSpPr>
        <p:spPr>
          <a:xfrm>
            <a:off x="4233569" y="5079786"/>
            <a:ext cx="18284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보행자 신호 빨강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3F2F821-D504-42AF-BBAC-F074F236D26A}"/>
              </a:ext>
            </a:extLst>
          </p:cNvPr>
          <p:cNvSpPr txBox="1"/>
          <p:nvPr/>
        </p:nvSpPr>
        <p:spPr>
          <a:xfrm>
            <a:off x="5874950" y="5073302"/>
            <a:ext cx="18284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보행자 신호 노랑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08C40EC-47BC-BAAC-5AE3-1721F3EB9708}"/>
              </a:ext>
            </a:extLst>
          </p:cNvPr>
          <p:cNvSpPr txBox="1"/>
          <p:nvPr/>
        </p:nvSpPr>
        <p:spPr>
          <a:xfrm>
            <a:off x="7636967" y="5079786"/>
            <a:ext cx="18284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보행자 신호 초록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9F7F9CA-4048-3C39-9363-B1076B44FA87}"/>
              </a:ext>
            </a:extLst>
          </p:cNvPr>
          <p:cNvSpPr txBox="1"/>
          <p:nvPr/>
        </p:nvSpPr>
        <p:spPr>
          <a:xfrm>
            <a:off x="5737797" y="6955746"/>
            <a:ext cx="18284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LCD</a:t>
            </a:r>
            <a:r>
              <a:rPr lang="ko-KR" altLang="en-US" sz="1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상태 업데이트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0C7B184-6213-DC1B-A853-65B11CAE5E73}"/>
              </a:ext>
            </a:extLst>
          </p:cNvPr>
          <p:cNvSpPr txBox="1"/>
          <p:nvPr/>
        </p:nvSpPr>
        <p:spPr>
          <a:xfrm>
            <a:off x="5808543" y="7566923"/>
            <a:ext cx="18284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타이머값</a:t>
            </a:r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=</a:t>
            </a:r>
            <a:r>
              <a:rPr lang="ko-KR" altLang="en-US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0</a:t>
            </a:r>
            <a:endParaRPr lang="ko-KR" altLang="en-US" sz="12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id="{FF0933B4-4734-D018-8C98-184A1974C4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3526" y="3024940"/>
            <a:ext cx="1448969" cy="905001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0FEFCB2-50B0-70E9-924D-440BBC128E61}"/>
              </a:ext>
            </a:extLst>
          </p:cNvPr>
          <p:cNvSpPr/>
          <p:nvPr/>
        </p:nvSpPr>
        <p:spPr>
          <a:xfrm>
            <a:off x="6445612" y="4723599"/>
            <a:ext cx="2069372" cy="25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5241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36997" y="3377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altLang="ko-KR" sz="445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Outfit Extra Bold" pitchFamily="34" charset="-120"/>
              </a:rPr>
              <a:t>.</a:t>
            </a:r>
            <a:r>
              <a:rPr lang="en-US" altLang="ko-KR" sz="4450" b="1" dirty="0" err="1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Outfit Extra Bold" pitchFamily="34" charset="-120"/>
              </a:rPr>
              <a:t>ioc</a:t>
            </a:r>
            <a:endParaRPr lang="en-US" sz="4450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0E4A7D0-0953-8705-B4BA-68A2EDC08512}"/>
              </a:ext>
            </a:extLst>
          </p:cNvPr>
          <p:cNvSpPr/>
          <p:nvPr/>
        </p:nvSpPr>
        <p:spPr>
          <a:xfrm>
            <a:off x="12612414" y="7551683"/>
            <a:ext cx="2017986" cy="677917"/>
          </a:xfrm>
          <a:prstGeom prst="rect">
            <a:avLst/>
          </a:prstGeom>
          <a:solidFill>
            <a:srgbClr val="F0F0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5" name="그림 4" descr="텍스트, 스크린샷, 폰트, 도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FC63EF4-A336-7D82-60ED-57D3B51C6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3150" y="692150"/>
            <a:ext cx="7404100" cy="68453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5E62398-2288-52FC-F261-95B7244901ED}"/>
              </a:ext>
            </a:extLst>
          </p:cNvPr>
          <p:cNvSpPr/>
          <p:nvPr/>
        </p:nvSpPr>
        <p:spPr>
          <a:xfrm>
            <a:off x="9215894" y="5022964"/>
            <a:ext cx="1273430" cy="7577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241693C-61D5-4535-AF6E-CFF7E81E0131}"/>
              </a:ext>
            </a:extLst>
          </p:cNvPr>
          <p:cNvSpPr/>
          <p:nvPr/>
        </p:nvSpPr>
        <p:spPr>
          <a:xfrm>
            <a:off x="9215893" y="3604068"/>
            <a:ext cx="1273429" cy="5107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7DD648-149A-69A0-3EA9-713BC582C6FC}"/>
              </a:ext>
            </a:extLst>
          </p:cNvPr>
          <p:cNvSpPr txBox="1"/>
          <p:nvPr/>
        </p:nvSpPr>
        <p:spPr>
          <a:xfrm>
            <a:off x="9742542" y="588579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RFID PIN</a:t>
            </a:r>
            <a:endParaRPr kumimoji="1" lang="ko-KR" altLang="en-US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E8751-BDA2-AA92-3155-A29CDB6F92A2}"/>
              </a:ext>
            </a:extLst>
          </p:cNvPr>
          <p:cNvSpPr/>
          <p:nvPr/>
        </p:nvSpPr>
        <p:spPr>
          <a:xfrm>
            <a:off x="6041771" y="5999758"/>
            <a:ext cx="1021181" cy="1304932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76DA3E8-F3A8-3EC3-121E-6C07B168EA99}"/>
              </a:ext>
            </a:extLst>
          </p:cNvPr>
          <p:cNvSpPr/>
          <p:nvPr/>
        </p:nvSpPr>
        <p:spPr>
          <a:xfrm>
            <a:off x="3983422" y="3859433"/>
            <a:ext cx="1431086" cy="510731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111460-4F20-D153-D9CE-3AD1108F3323}"/>
              </a:ext>
            </a:extLst>
          </p:cNvPr>
          <p:cNvSpPr txBox="1"/>
          <p:nvPr/>
        </p:nvSpPr>
        <p:spPr>
          <a:xfrm>
            <a:off x="7127810" y="6475467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chemeClr val="accent6"/>
                </a:solidFill>
              </a:rPr>
              <a:t>LED PIN</a:t>
            </a:r>
            <a:endParaRPr kumimoji="1" lang="ko-KR" altLang="en-US" dirty="0">
              <a:solidFill>
                <a:schemeClr val="accent6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A9FDE69-7B61-BD51-8351-4EC599D6A8E1}"/>
              </a:ext>
            </a:extLst>
          </p:cNvPr>
          <p:cNvSpPr/>
          <p:nvPr/>
        </p:nvSpPr>
        <p:spPr>
          <a:xfrm>
            <a:off x="5812221" y="840225"/>
            <a:ext cx="595366" cy="1367584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636AD5-7620-6FD0-20C7-912FA7D4FC0D}"/>
              </a:ext>
            </a:extLst>
          </p:cNvPr>
          <p:cNvSpPr txBox="1"/>
          <p:nvPr/>
        </p:nvSpPr>
        <p:spPr>
          <a:xfrm>
            <a:off x="6552361" y="924910"/>
            <a:ext cx="105349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chemeClr val="accent1"/>
                </a:solidFill>
              </a:rPr>
              <a:t>LCD PIN</a:t>
            </a:r>
            <a:endParaRPr kumimoji="1" lang="ko-KR" altLang="en-US" dirty="0">
              <a:solidFill>
                <a:schemeClr val="accent1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457EAA9-739A-BF10-D518-A9249D1A418E}"/>
              </a:ext>
            </a:extLst>
          </p:cNvPr>
          <p:cNvSpPr/>
          <p:nvPr/>
        </p:nvSpPr>
        <p:spPr>
          <a:xfrm>
            <a:off x="3909848" y="5759610"/>
            <a:ext cx="1743515" cy="143171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B8209E7-B959-C32F-8F20-8CD2D58B5C7E}"/>
              </a:ext>
            </a:extLst>
          </p:cNvPr>
          <p:cNvSpPr txBox="1"/>
          <p:nvPr/>
        </p:nvSpPr>
        <p:spPr>
          <a:xfrm>
            <a:off x="4061611" y="631126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RFID PIN</a:t>
            </a:r>
            <a:endParaRPr kumimoji="1" lang="ko-KR" altLang="en-US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14B6A4F-DF1B-DE29-DA2F-566892B893C6}"/>
              </a:ext>
            </a:extLst>
          </p:cNvPr>
          <p:cNvSpPr/>
          <p:nvPr/>
        </p:nvSpPr>
        <p:spPr>
          <a:xfrm>
            <a:off x="9215893" y="4554830"/>
            <a:ext cx="1273429" cy="510731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DCB527-C2D9-CFA7-AB98-EA26B5B9302D}"/>
              </a:ext>
            </a:extLst>
          </p:cNvPr>
          <p:cNvSpPr txBox="1"/>
          <p:nvPr/>
        </p:nvSpPr>
        <p:spPr>
          <a:xfrm>
            <a:off x="9215893" y="4199550"/>
            <a:ext cx="1635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>
                <a:solidFill>
                  <a:schemeClr val="accent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서보</a:t>
            </a:r>
            <a:r>
              <a:rPr kumimoji="1" lang="ko-KR" altLang="en-US" dirty="0">
                <a:solidFill>
                  <a:schemeClr val="accent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모터 </a:t>
            </a:r>
            <a:r>
              <a:rPr kumimoji="1" lang="en-US" altLang="ko-KR" dirty="0">
                <a:solidFill>
                  <a:schemeClr val="accent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PIN</a:t>
            </a:r>
            <a:endParaRPr kumimoji="1" lang="ko-KR" altLang="en-US" dirty="0">
              <a:solidFill>
                <a:schemeClr val="accent2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6CEF888-90A1-3F09-A587-2B9006C63786}"/>
              </a:ext>
            </a:extLst>
          </p:cNvPr>
          <p:cNvSpPr txBox="1"/>
          <p:nvPr/>
        </p:nvSpPr>
        <p:spPr>
          <a:xfrm>
            <a:off x="3776202" y="4463687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chemeClr val="accent6"/>
                </a:solidFill>
              </a:rPr>
              <a:t>LED PIN</a:t>
            </a:r>
            <a:endParaRPr kumimoji="1" lang="ko-KR" altLang="en-US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18B8D65A-219D-30B9-56AC-8A8B4124E07E}"/>
              </a:ext>
            </a:extLst>
          </p:cNvPr>
          <p:cNvSpPr/>
          <p:nvPr/>
        </p:nvSpPr>
        <p:spPr>
          <a:xfrm>
            <a:off x="550548" y="4319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Outfit Extra Bold" pitchFamily="34" charset="-120"/>
              </a:rPr>
              <a:t>핵심 코드 부분</a:t>
            </a:r>
            <a:endParaRPr lang="en-US" sz="4450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8BB6EFE-2C7D-492A-4CEB-894006163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5602" y="1427206"/>
            <a:ext cx="4715533" cy="111333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EE07AF0-C786-312B-B8B6-C6CFF6E008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5605" y="2902641"/>
            <a:ext cx="4715532" cy="168616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C37DD8F-D15D-9B1D-3C63-1A507D24D1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5602" y="5297650"/>
            <a:ext cx="4715535" cy="114316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9A369E5-A0EE-589D-FA6B-E5AC8FE9A2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5603" y="6697455"/>
            <a:ext cx="4715536" cy="1095528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FE67CFF1-CD9C-407D-79A0-277ADF5BCFC2}"/>
              </a:ext>
            </a:extLst>
          </p:cNvPr>
          <p:cNvSpPr/>
          <p:nvPr/>
        </p:nvSpPr>
        <p:spPr>
          <a:xfrm>
            <a:off x="12612414" y="7551683"/>
            <a:ext cx="2017986" cy="677917"/>
          </a:xfrm>
          <a:prstGeom prst="rect">
            <a:avLst/>
          </a:prstGeom>
          <a:solidFill>
            <a:srgbClr val="F0F0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7" name="그림 6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1E6B28F-BC74-25B5-9D2C-F237A1E32E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55246" y="1427205"/>
            <a:ext cx="7645400" cy="6124477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ECEFC58-24B6-6C7F-50AF-77056BBEB800}"/>
              </a:ext>
            </a:extLst>
          </p:cNvPr>
          <p:cNvSpPr/>
          <p:nvPr/>
        </p:nvSpPr>
        <p:spPr>
          <a:xfrm>
            <a:off x="7730836" y="4950898"/>
            <a:ext cx="2722419" cy="99270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205B70-8BEB-DCF7-9ADA-18557B177B90}"/>
              </a:ext>
            </a:extLst>
          </p:cNvPr>
          <p:cNvSpPr txBox="1"/>
          <p:nvPr/>
        </p:nvSpPr>
        <p:spPr>
          <a:xfrm>
            <a:off x="1460500" y="4845446"/>
            <a:ext cx="48895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주기 </a:t>
            </a:r>
            <a:r>
              <a:rPr lang="en-US" altLang="ko-KR" sz="1600" b="1" dirty="0"/>
              <a:t>= (</a:t>
            </a:r>
            <a:r>
              <a:rPr lang="en" altLang="ko-KR" sz="1600" b="1" dirty="0"/>
              <a:t>PSC+</a:t>
            </a:r>
            <a:r>
              <a:rPr lang="en-US" altLang="ko-KR" sz="1600" b="1" dirty="0"/>
              <a:t>1</a:t>
            </a:r>
            <a:r>
              <a:rPr lang="en" altLang="ko-KR" sz="1600" b="1" dirty="0"/>
              <a:t>) × (ARR+</a:t>
            </a:r>
            <a:r>
              <a:rPr lang="en-US" altLang="ko-KR" sz="1600" b="1" dirty="0"/>
              <a:t>1</a:t>
            </a:r>
            <a:r>
              <a:rPr lang="en" altLang="ko-KR" sz="1600" b="1" dirty="0"/>
              <a:t>) / </a:t>
            </a:r>
            <a:r>
              <a:rPr lang="ko-KR" altLang="en-US" sz="1600" b="1" dirty="0" err="1"/>
              <a:t>타이머클럭</a:t>
            </a:r>
            <a:r>
              <a:rPr lang="en-US" altLang="ko-KR" sz="1600" b="1" dirty="0"/>
              <a:t>(84MHz)</a:t>
            </a:r>
            <a:endParaRPr lang="ko-KR" altLang="en-US" sz="1600" dirty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408239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7C397A-8F28-1107-9937-E5E1AEDE8F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6BBE197-3F01-6AFC-A681-1B48AF576293}"/>
              </a:ext>
            </a:extLst>
          </p:cNvPr>
          <p:cNvSpPr/>
          <p:nvPr/>
        </p:nvSpPr>
        <p:spPr>
          <a:xfrm>
            <a:off x="12612414" y="7551683"/>
            <a:ext cx="2017986" cy="677917"/>
          </a:xfrm>
          <a:prstGeom prst="rect">
            <a:avLst/>
          </a:prstGeom>
          <a:solidFill>
            <a:srgbClr val="F0F0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5" name="그림 14" descr="텍스트, 스크린샷, 폰트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7AD2076-686B-997A-727F-78FD1EF3CF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236" y="338959"/>
            <a:ext cx="5520324" cy="780692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06C312F5-5A0B-184A-1B96-8A2C33CABB3C}"/>
              </a:ext>
            </a:extLst>
          </p:cNvPr>
          <p:cNvSpPr/>
          <p:nvPr/>
        </p:nvSpPr>
        <p:spPr>
          <a:xfrm>
            <a:off x="2331306" y="5668398"/>
            <a:ext cx="2028772" cy="105570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17" name="그림 16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7AF7ADC-EB85-FB82-99C4-9F46108185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3672" y="338959"/>
            <a:ext cx="6102492" cy="3498983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97003FCE-ABC3-C973-A7B4-ED9CD4C682B7}"/>
              </a:ext>
            </a:extLst>
          </p:cNvPr>
          <p:cNvSpPr/>
          <p:nvPr/>
        </p:nvSpPr>
        <p:spPr>
          <a:xfrm>
            <a:off x="2331306" y="7785664"/>
            <a:ext cx="2220654" cy="28498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55512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6AE4D1-3B53-7295-FE18-3BC0413EC3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919B21D2-6F79-4A24-726E-798816972FC5}"/>
              </a:ext>
            </a:extLst>
          </p:cNvPr>
          <p:cNvSpPr/>
          <p:nvPr/>
        </p:nvSpPr>
        <p:spPr>
          <a:xfrm>
            <a:off x="536138" y="570971"/>
            <a:ext cx="3830003" cy="478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ko-KR" altLang="en-US" sz="450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Outfit Extra Bold" pitchFamily="34" charset="-120"/>
              </a:rPr>
              <a:t>기대효과</a:t>
            </a:r>
            <a:endParaRPr lang="en-US" sz="4500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9A39A3F0-9237-6C55-1EE6-F508582C0FF5}"/>
              </a:ext>
            </a:extLst>
          </p:cNvPr>
          <p:cNvSpPr/>
          <p:nvPr/>
        </p:nvSpPr>
        <p:spPr>
          <a:xfrm>
            <a:off x="7605474" y="8339137"/>
            <a:ext cx="887730" cy="153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스마트 시스템</a:t>
            </a:r>
            <a:endParaRPr lang="en-US" sz="120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E7AB212E-51B8-B313-B055-41DD6D20D265}"/>
              </a:ext>
            </a:extLst>
          </p:cNvPr>
          <p:cNvSpPr/>
          <p:nvPr/>
        </p:nvSpPr>
        <p:spPr>
          <a:xfrm>
            <a:off x="536138" y="8971121"/>
            <a:ext cx="13558123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실제 도로 환경에서 4주간 테스트한 결과, 스마트 신호등 시스템은 기존 시스템 대비 평균 대기 시간 46% 감소, 교통 처리량 48% 증가, 에너지 소비 25% 절감 효과를 보였습니다.</a:t>
            </a:r>
            <a:endParaRPr lang="en-US" sz="12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ED00BE8-253B-22CE-2563-74D128239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1483" y="7786066"/>
            <a:ext cx="1688578" cy="380882"/>
          </a:xfrm>
          <a:prstGeom prst="rect">
            <a:avLst/>
          </a:prstGeom>
        </p:spPr>
      </p:pic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01FD40E4-3B48-063C-2DA6-084697214FCF}"/>
              </a:ext>
            </a:extLst>
          </p:cNvPr>
          <p:cNvSpPr/>
          <p:nvPr/>
        </p:nvSpPr>
        <p:spPr>
          <a:xfrm>
            <a:off x="958351" y="1549794"/>
            <a:ext cx="12713696" cy="1467831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2000" dirty="0"/>
              <a:t>🚶‍♀️ </a:t>
            </a:r>
            <a:r>
              <a:rPr lang="ko-KR" altLang="en-US" sz="2000" b="1" dirty="0"/>
              <a:t>보행자 안전성 향상</a:t>
            </a:r>
            <a:endParaRPr lang="en-US" altLang="ko-KR" sz="2000" b="1" dirty="0"/>
          </a:p>
          <a:p>
            <a:r>
              <a:rPr lang="en" altLang="ko-KR" sz="2000" dirty="0"/>
              <a:t>RFID </a:t>
            </a:r>
            <a:r>
              <a:rPr lang="ko-KR" altLang="en-US" sz="2000" dirty="0"/>
              <a:t>태그를 활용해 노약자나 어린이를 인식하면 자동으로 보행 시간을 </a:t>
            </a:r>
            <a:r>
              <a:rPr lang="ko-KR" altLang="en-US" sz="2000" dirty="0" err="1"/>
              <a:t>늘려줌으로써</a:t>
            </a:r>
            <a:r>
              <a:rPr lang="en-US" altLang="ko-KR" sz="2000" dirty="0"/>
              <a:t>, </a:t>
            </a:r>
            <a:r>
              <a:rPr lang="ko-KR" altLang="en-US" sz="2000" dirty="0"/>
              <a:t>보행자의 안전한 도로 횡단을 도울 수 있습니다</a:t>
            </a:r>
            <a:r>
              <a:rPr lang="en-US" altLang="ko-KR" sz="2000" dirty="0"/>
              <a:t>.</a:t>
            </a:r>
          </a:p>
        </p:txBody>
      </p:sp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FD081E65-31C4-8778-CD0D-BC1D92A1F5A8}"/>
              </a:ext>
            </a:extLst>
          </p:cNvPr>
          <p:cNvSpPr/>
          <p:nvPr/>
        </p:nvSpPr>
        <p:spPr>
          <a:xfrm>
            <a:off x="958351" y="3542589"/>
            <a:ext cx="12713696" cy="1467831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2000" dirty="0"/>
              <a:t>🚗 </a:t>
            </a:r>
            <a:r>
              <a:rPr lang="ko-KR" altLang="en-US" sz="2000" b="1" dirty="0"/>
              <a:t>스마트 교통 시스템 구현 가능성 확인</a:t>
            </a:r>
          </a:p>
          <a:p>
            <a:r>
              <a:rPr lang="ko-KR" altLang="en-US" sz="2000" dirty="0"/>
              <a:t>단순한 타이머식 신호등이 아닌</a:t>
            </a:r>
            <a:r>
              <a:rPr lang="en-US" altLang="ko-KR" sz="2000" dirty="0"/>
              <a:t>, </a:t>
            </a:r>
            <a:r>
              <a:rPr lang="ko-KR" altLang="en-US" sz="2000" dirty="0"/>
              <a:t>상황에 반응하는 신호 시스템을 구현함으로써 미래형 스마트 시티 기술의 기초적인 모델로 활용될 수 있습니다</a:t>
            </a:r>
            <a:r>
              <a:rPr lang="en-US" altLang="ko-KR" sz="2000" dirty="0"/>
              <a:t>.</a:t>
            </a:r>
          </a:p>
        </p:txBody>
      </p:sp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DF656607-E4DC-3000-480D-CD7DF67205F2}"/>
              </a:ext>
            </a:extLst>
          </p:cNvPr>
          <p:cNvSpPr/>
          <p:nvPr/>
        </p:nvSpPr>
        <p:spPr>
          <a:xfrm>
            <a:off x="958351" y="5535386"/>
            <a:ext cx="12713696" cy="1467831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2000" dirty="0"/>
              <a:t>🌙 </a:t>
            </a:r>
            <a:r>
              <a:rPr lang="ko-KR" altLang="en-US" sz="2000" b="1" dirty="0"/>
              <a:t>야간</a:t>
            </a:r>
            <a:r>
              <a:rPr lang="en-US" altLang="ko-KR" sz="2000" b="1" dirty="0"/>
              <a:t>·</a:t>
            </a:r>
            <a:r>
              <a:rPr lang="ko-KR" altLang="en-US" sz="2000" b="1" dirty="0"/>
              <a:t> 심야 사고 예방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r>
              <a:rPr lang="ko-KR" altLang="en-US" sz="2000" dirty="0"/>
              <a:t>무단횡단이 잦은 심야 시간대에 차단기</a:t>
            </a:r>
            <a:r>
              <a:rPr lang="en-US" altLang="ko-KR" sz="2000" dirty="0"/>
              <a:t>(</a:t>
            </a:r>
            <a:r>
              <a:rPr lang="ko-KR" altLang="en-US" sz="2000" dirty="0" err="1"/>
              <a:t>서보</a:t>
            </a:r>
            <a:r>
              <a:rPr lang="en-US" altLang="ko-KR" sz="2000" dirty="0"/>
              <a:t>)</a:t>
            </a:r>
            <a:r>
              <a:rPr lang="ko-KR" altLang="en-US" sz="2000" dirty="0"/>
              <a:t>로 보행로를 물리적으로 차단하고</a:t>
            </a:r>
            <a:r>
              <a:rPr lang="en-US" altLang="ko-KR" sz="2000" dirty="0"/>
              <a:t>, </a:t>
            </a:r>
            <a:r>
              <a:rPr lang="ko-KR" altLang="en-US" sz="2000" dirty="0"/>
              <a:t>신호 전환 시에만 개방해 시야 불량</a:t>
            </a:r>
            <a:r>
              <a:rPr lang="en-US" altLang="ko-KR" sz="2000" dirty="0"/>
              <a:t>·</a:t>
            </a:r>
            <a:r>
              <a:rPr lang="ko-KR" altLang="en-US" sz="2000" dirty="0"/>
              <a:t>과속 상황의 충돌 위험을 크게 낮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1349692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6138" y="570971"/>
            <a:ext cx="3830003" cy="478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ko-KR" altLang="en-US" sz="450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Outfit Extra Bold" pitchFamily="34" charset="-120"/>
              </a:rPr>
              <a:t>문제점 및 한계</a:t>
            </a:r>
            <a:endParaRPr lang="en-US" sz="4500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7" name="Text 4"/>
          <p:cNvSpPr/>
          <p:nvPr/>
        </p:nvSpPr>
        <p:spPr>
          <a:xfrm>
            <a:off x="7605474" y="8339137"/>
            <a:ext cx="887730" cy="153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스마트 시스템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536138" y="8971121"/>
            <a:ext cx="13558123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실제 도로 환경에서 4주간 테스트한 결과, 스마트 신호등 시스템은 기존 시스템 대비 평균 대기 시간 46% 감소, 교통 처리량 48% 증가, 에너지 소비 25% 절감 효과를 보였습니다.</a:t>
            </a:r>
            <a:endParaRPr lang="en-US" sz="12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010A79C-BB5C-326F-9EDD-AF4B7F816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1483" y="7786066"/>
            <a:ext cx="1688578" cy="380882"/>
          </a:xfrm>
          <a:prstGeom prst="rect">
            <a:avLst/>
          </a:prstGeom>
        </p:spPr>
      </p:pic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AF5F184D-FBDB-66D9-C706-06F519CDB586}"/>
              </a:ext>
            </a:extLst>
          </p:cNvPr>
          <p:cNvSpPr/>
          <p:nvPr/>
        </p:nvSpPr>
        <p:spPr>
          <a:xfrm>
            <a:off x="958351" y="1549794"/>
            <a:ext cx="12713696" cy="1467831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2000" dirty="0"/>
              <a:t>💰 </a:t>
            </a:r>
            <a:r>
              <a:rPr lang="ko-KR" altLang="en-US" sz="2000" b="1" dirty="0"/>
              <a:t>시스템 구축 및 유지에 따른 비용 부담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r>
              <a:rPr lang="ko-KR" altLang="en-US" sz="2000" dirty="0"/>
              <a:t>센서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서보모터</a:t>
            </a:r>
            <a:r>
              <a:rPr lang="en-US" altLang="ko-KR" sz="2000" dirty="0"/>
              <a:t>, </a:t>
            </a:r>
            <a:r>
              <a:rPr lang="en" altLang="ko-KR" sz="2000" dirty="0"/>
              <a:t>RFID </a:t>
            </a:r>
            <a:r>
              <a:rPr lang="ko-KR" altLang="en-US" sz="2000" dirty="0"/>
              <a:t>등 다양한 모듈이 요구되어 초기 구축 비용과 장기 유지보수 비용이 발생할 수 있음 </a:t>
            </a:r>
            <a:endParaRPr kumimoji="1" lang="ko-KR" altLang="en-US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68D9933A-4940-ACB1-D752-8ED7FF66CCB3}"/>
              </a:ext>
            </a:extLst>
          </p:cNvPr>
          <p:cNvSpPr/>
          <p:nvPr/>
        </p:nvSpPr>
        <p:spPr>
          <a:xfrm>
            <a:off x="958351" y="3542589"/>
            <a:ext cx="12713696" cy="1467831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2000" dirty="0"/>
              <a:t>⚠️ </a:t>
            </a:r>
            <a:r>
              <a:rPr lang="ko-KR" altLang="en-US" sz="2000" b="1" dirty="0"/>
              <a:t>현장 테스트에서 마주친 예상 외의 변수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r>
              <a:rPr lang="ko-KR" altLang="en-US" sz="2000" dirty="0"/>
              <a:t>센서 인식 오류</a:t>
            </a:r>
            <a:r>
              <a:rPr lang="en-US" altLang="ko-KR" sz="2000" dirty="0"/>
              <a:t>, </a:t>
            </a:r>
            <a:r>
              <a:rPr lang="ko-KR" altLang="en-US" sz="2000" dirty="0"/>
              <a:t>모듈 간 통신 지연</a:t>
            </a:r>
            <a:r>
              <a:rPr lang="en-US" altLang="ko-KR" sz="2000" dirty="0"/>
              <a:t>, </a:t>
            </a:r>
            <a:r>
              <a:rPr lang="ko-KR" altLang="en-US" sz="2000" dirty="0"/>
              <a:t>보행자 행동 다양성 등 실제 적용 과정에서 다양한 예외 상황이 발생함 </a:t>
            </a:r>
            <a:endParaRPr kumimoji="1" lang="ko-KR" altLang="en-US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598E1083-A065-B286-EE5D-AF3C358831E8}"/>
              </a:ext>
            </a:extLst>
          </p:cNvPr>
          <p:cNvSpPr/>
          <p:nvPr/>
        </p:nvSpPr>
        <p:spPr>
          <a:xfrm>
            <a:off x="958351" y="5535386"/>
            <a:ext cx="12713696" cy="1467831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2000" dirty="0"/>
              <a:t>🚦 </a:t>
            </a:r>
            <a:r>
              <a:rPr lang="ko-KR" altLang="en-US" sz="2000" b="1" dirty="0"/>
              <a:t>복잡한 교차로 적용의 어려움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r>
              <a:rPr lang="ko-KR" altLang="en-US" sz="2000" dirty="0"/>
              <a:t>차량 흐름이 다방향으로 얽힌 교차로나 대형 횡단보도에서는 현재 시스템 구조만으로는 제어가 어려움 </a:t>
            </a:r>
            <a:endParaRPr kumimoji="1" lang="ko-KR" altLang="en-US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529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Outfit Extra Bold" pitchFamily="34" charset="-120"/>
              </a:rPr>
              <a:t>핵심 성과</a:t>
            </a:r>
            <a:r>
              <a:rPr lang="en-US" sz="445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Outfit Extra Bold" pitchFamily="34" charset="-120"/>
              </a:rPr>
              <a:t> 및 향후 계획</a:t>
            </a:r>
            <a:endParaRPr lang="en-US" sz="4450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3" name="Shape 1"/>
          <p:cNvSpPr/>
          <p:nvPr/>
        </p:nvSpPr>
        <p:spPr>
          <a:xfrm>
            <a:off x="591330" y="2093162"/>
            <a:ext cx="6407944" cy="5325640"/>
          </a:xfrm>
          <a:prstGeom prst="roundRect">
            <a:avLst>
              <a:gd name="adj" fmla="val 308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ko-KR" altLang="en-US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4" name="Shape 2"/>
          <p:cNvSpPr/>
          <p:nvPr/>
        </p:nvSpPr>
        <p:spPr>
          <a:xfrm>
            <a:off x="825764" y="232759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E4CE6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930" y="2476424"/>
            <a:ext cx="306110" cy="38266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25764" y="32348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Outfit Extra Bold" pitchFamily="34" charset="-120"/>
              </a:rPr>
              <a:t>핵심 성과</a:t>
            </a:r>
            <a:endParaRPr lang="en-US" sz="2200" b="1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7" name="Text 4"/>
          <p:cNvSpPr/>
          <p:nvPr/>
        </p:nvSpPr>
        <p:spPr>
          <a:xfrm>
            <a:off x="825764" y="3725270"/>
            <a:ext cx="5939076" cy="19950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2A2742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  <a:cs typeface="Arim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2A2742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  <a:cs typeface="Arim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STM 보드와 다양한 센서 </a:t>
            </a:r>
            <a:r>
              <a:rPr lang="en-US" sz="1750" dirty="0" err="1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모듈을</a:t>
            </a:r>
            <a:r>
              <a:rPr lang="en-US" sz="175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 </a:t>
            </a:r>
            <a:r>
              <a:rPr lang="en-US" sz="1750" dirty="0" err="1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활용한</a:t>
            </a:r>
            <a:endParaRPr lang="en-US" sz="1750" dirty="0">
              <a:solidFill>
                <a:srgbClr val="2A2742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  <a:cs typeface="Arim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스마트</a:t>
            </a:r>
            <a:r>
              <a:rPr lang="en-US" sz="175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 신호등 </a:t>
            </a:r>
            <a:r>
              <a:rPr lang="en-US" sz="1750" dirty="0" err="1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시스템</a:t>
            </a:r>
            <a:r>
              <a:rPr lang="en-US" sz="175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 </a:t>
            </a:r>
            <a:r>
              <a:rPr lang="en-US" sz="1750" dirty="0" err="1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구현</a:t>
            </a:r>
            <a:endParaRPr lang="en-US" sz="1750" dirty="0">
              <a:solidFill>
                <a:srgbClr val="2A2742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  <a:cs typeface="Arim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2A2742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  <a:cs typeface="Arim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2A2742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  <a:cs typeface="Arim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2A2742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  <a:cs typeface="Arimo" pitchFamily="34" charset="-12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7315199" y="2093161"/>
            <a:ext cx="6841475" cy="5325641"/>
          </a:xfrm>
          <a:prstGeom prst="roundRect">
            <a:avLst>
              <a:gd name="adj" fmla="val 308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ko-KR" altLang="en-US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460522" y="232759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E4CE6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7688" y="2476424"/>
            <a:ext cx="306110" cy="382667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460522" y="32348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ko-KR" altLang="en-US" sz="2200" b="1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발전 방향</a:t>
            </a:r>
            <a:endParaRPr lang="en-US" sz="2200" b="1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13" name="Text 9"/>
          <p:cNvSpPr/>
          <p:nvPr/>
        </p:nvSpPr>
        <p:spPr>
          <a:xfrm>
            <a:off x="7460522" y="3725270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ko-KR" altLang="en-US" sz="175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객체 감지 모델</a:t>
            </a:r>
            <a:r>
              <a:rPr lang="en-US" altLang="ko-KR" sz="175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(Yolov5)</a:t>
            </a:r>
            <a:r>
              <a:rPr lang="en-US" sz="175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 </a:t>
            </a:r>
            <a:r>
              <a:rPr lang="en-US" sz="1750" dirty="0" err="1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도입으로</a:t>
            </a:r>
            <a:r>
              <a:rPr lang="ko-KR" altLang="en-US" sz="175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 예상 하지 못한 상황에 대처</a:t>
            </a:r>
            <a:endParaRPr lang="en-US" sz="175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7460522" y="535737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RFID</a:t>
            </a:r>
            <a:r>
              <a:rPr lang="ko-KR" altLang="en-US" sz="175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센서 인터럽트 방식으로 구현</a:t>
            </a:r>
            <a:endParaRPr lang="en-US" altLang="ko-KR" sz="175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altLang="ko-KR" sz="175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-&gt;</a:t>
            </a:r>
            <a:r>
              <a:rPr lang="ko-KR" altLang="en-US" sz="175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75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CPU</a:t>
            </a:r>
            <a:r>
              <a:rPr lang="ko-KR" altLang="en-US" sz="175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의 부담을 줄이고</a:t>
            </a:r>
            <a:r>
              <a:rPr lang="en-US" altLang="ko-KR" sz="175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,</a:t>
            </a:r>
            <a:r>
              <a:rPr lang="ko-KR" altLang="en-US" sz="175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시스템 효율을 높임</a:t>
            </a:r>
            <a:endParaRPr lang="en-US" sz="175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5E887CB-6AD6-169A-413B-FA75545D08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58135" y="7037920"/>
            <a:ext cx="1688578" cy="380882"/>
          </a:xfrm>
          <a:prstGeom prst="rect">
            <a:avLst/>
          </a:prstGeom>
        </p:spPr>
      </p:pic>
      <p:sp>
        <p:nvSpPr>
          <p:cNvPr id="18" name="Text 9">
            <a:extLst>
              <a:ext uri="{FF2B5EF4-FFF2-40B4-BE49-F238E27FC236}">
                <a16:creationId xmlns:a16="http://schemas.microsoft.com/office/drawing/2014/main" id="{98B12C30-9876-8392-B831-3FCD2B8B2112}"/>
              </a:ext>
            </a:extLst>
          </p:cNvPr>
          <p:cNvSpPr/>
          <p:nvPr/>
        </p:nvSpPr>
        <p:spPr>
          <a:xfrm>
            <a:off x="7460521" y="4541324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ko-KR" altLang="en-US" sz="1750" dirty="0" err="1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딥러닝을</a:t>
            </a:r>
            <a:r>
              <a:rPr lang="ko-KR" altLang="en-US" sz="175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 통한 시간대별 보행자 패턴 학습 </a:t>
            </a:r>
            <a:r>
              <a:rPr lang="en-US" altLang="ko-KR" sz="175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-&gt;</a:t>
            </a:r>
            <a:r>
              <a:rPr lang="ko-KR" altLang="en-US" sz="175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 신호 시간 자동 조절</a:t>
            </a:r>
            <a:endParaRPr lang="en-US" sz="175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B0423A74-BDC0-DF4D-7EB7-5563F44B91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71483" y="7786066"/>
            <a:ext cx="1688578" cy="380882"/>
          </a:xfrm>
          <a:prstGeom prst="rect">
            <a:avLst/>
          </a:prstGeom>
        </p:spPr>
      </p:pic>
      <p:sp>
        <p:nvSpPr>
          <p:cNvPr id="8" name="Text 10">
            <a:extLst>
              <a:ext uri="{FF2B5EF4-FFF2-40B4-BE49-F238E27FC236}">
                <a16:creationId xmlns:a16="http://schemas.microsoft.com/office/drawing/2014/main" id="{5F7B34C5-B901-AB33-DD02-A66883613A67}"/>
              </a:ext>
            </a:extLst>
          </p:cNvPr>
          <p:cNvSpPr/>
          <p:nvPr/>
        </p:nvSpPr>
        <p:spPr>
          <a:xfrm>
            <a:off x="7460520" y="657263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ko-KR" altLang="en-US" sz="175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도로마다 횡단보도의 크기</a:t>
            </a:r>
            <a:r>
              <a:rPr lang="en-US" altLang="ko-KR" sz="175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,</a:t>
            </a:r>
            <a:r>
              <a:rPr lang="ko-KR" altLang="en-US" sz="175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폭이 다르기 때문에 </a:t>
            </a:r>
            <a:endParaRPr lang="en-US" altLang="ko-KR" sz="175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ko-KR" altLang="en-US" sz="175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길이 변경이 유동적으로 조절되는  차단기 제작</a:t>
            </a:r>
            <a:endParaRPr lang="en-US" sz="175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107AE9-5B80-037C-92FD-D5B29C3F1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0ABA5F94-8968-A8C9-5290-3C1964DF207A}"/>
              </a:ext>
            </a:extLst>
          </p:cNvPr>
          <p:cNvSpPr/>
          <p:nvPr/>
        </p:nvSpPr>
        <p:spPr>
          <a:xfrm>
            <a:off x="536138" y="570971"/>
            <a:ext cx="3830003" cy="478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ko-KR" altLang="en-US" sz="450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프로젝트 진행하며 </a:t>
            </a:r>
            <a:r>
              <a:rPr lang="ko-KR" altLang="en-US" sz="4500" b="1" dirty="0" err="1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느낀점</a:t>
            </a:r>
            <a:endParaRPr lang="en-US" sz="4500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963727B-B505-D102-59D8-FC36B238F2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1483" y="7786066"/>
            <a:ext cx="1688578" cy="3808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DB304B-0B83-FCBA-AE70-D8A0843EBFA7}"/>
              </a:ext>
            </a:extLst>
          </p:cNvPr>
          <p:cNvSpPr txBox="1"/>
          <p:nvPr/>
        </p:nvSpPr>
        <p:spPr>
          <a:xfrm>
            <a:off x="2451139" y="4837186"/>
            <a:ext cx="9584675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이번에 </a:t>
            </a:r>
            <a:r>
              <a:rPr kumimoji="1" lang="en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STM32</a:t>
            </a:r>
            <a:r>
              <a:rPr kumimoji="1" lang="ko-KR" altLang="en-US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를</a:t>
            </a:r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활용해서 스마트 신호등을 직접 만들어보면서</a:t>
            </a:r>
            <a:r>
              <a:rPr kumimoji="1"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,</a:t>
            </a:r>
          </a:p>
          <a:p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평소에 이론으로만 배웠던 임베디드 시스템을 실제로 구현해보는 게 </a:t>
            </a:r>
            <a:endParaRPr kumimoji="1" lang="en-US" altLang="ko-KR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얼마나 복잡하고 흥미로운 일인지 알게 됐습니다</a:t>
            </a:r>
            <a:r>
              <a:rPr kumimoji="1"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.</a:t>
            </a:r>
          </a:p>
          <a:p>
            <a:endParaRPr kumimoji="1" lang="en-US" altLang="ko-KR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처음에는 </a:t>
            </a:r>
            <a:r>
              <a:rPr kumimoji="1" lang="en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RFID, </a:t>
            </a:r>
            <a:r>
              <a:rPr kumimoji="1" lang="ko-KR" altLang="en-US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서보모터</a:t>
            </a:r>
            <a:r>
              <a:rPr kumimoji="1"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, </a:t>
            </a:r>
            <a:r>
              <a:rPr kumimoji="1" lang="en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LED, LCD </a:t>
            </a:r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같은 부품들을 연결하고 </a:t>
            </a:r>
            <a:endParaRPr kumimoji="1" lang="en-US" altLang="ko-KR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코드로 제어하는 것조차 낯설고 헷갈렸는데</a:t>
            </a:r>
            <a:r>
              <a:rPr kumimoji="1"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, </a:t>
            </a:r>
          </a:p>
          <a:p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하나씩 동작 테스트하고 디버깅을 해보면서 조금씩 익숙해졌습니다</a:t>
            </a:r>
            <a:r>
              <a:rPr kumimoji="1"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. </a:t>
            </a:r>
          </a:p>
          <a:p>
            <a:endParaRPr kumimoji="1" lang="en-US" altLang="ko-KR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타이머 설정</a:t>
            </a:r>
            <a:r>
              <a:rPr kumimoji="1"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, </a:t>
            </a:r>
            <a:r>
              <a:rPr kumimoji="1" lang="en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PWM </a:t>
            </a:r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신호</a:t>
            </a:r>
            <a:r>
              <a:rPr kumimoji="1"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, </a:t>
            </a:r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인터럽트 처리 같은 </a:t>
            </a:r>
            <a:r>
              <a:rPr kumimoji="1" lang="en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STM32</a:t>
            </a:r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의 기능들을 직접 써보니까 </a:t>
            </a:r>
            <a:endParaRPr kumimoji="1" lang="en-US" altLang="ko-KR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확실히 익숙해지면 하기 </a:t>
            </a:r>
            <a:r>
              <a:rPr kumimoji="1" lang="ko-KR" altLang="en-US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쉬워진다는걸</a:t>
            </a:r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깨닫고 하루하루 앞으로 나아간다는 느낌이었습니다 </a:t>
            </a:r>
            <a:r>
              <a:rPr kumimoji="1"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.</a:t>
            </a:r>
          </a:p>
          <a:p>
            <a:endParaRPr kumimoji="1" lang="ko-KR" altLang="en-US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BD2F9429-8F3A-70DF-354D-BE04A0124CCB}"/>
              </a:ext>
            </a:extLst>
          </p:cNvPr>
          <p:cNvCxnSpPr>
            <a:cxnSpLocks/>
          </p:cNvCxnSpPr>
          <p:nvPr/>
        </p:nvCxnSpPr>
        <p:spPr>
          <a:xfrm>
            <a:off x="705853" y="4555957"/>
            <a:ext cx="1244867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9563CA0-4D60-BA38-466E-227266CF3800}"/>
              </a:ext>
            </a:extLst>
          </p:cNvPr>
          <p:cNvSpPr txBox="1"/>
          <p:nvPr/>
        </p:nvSpPr>
        <p:spPr>
          <a:xfrm>
            <a:off x="2451138" y="1325849"/>
            <a:ext cx="1233863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처음에는 </a:t>
            </a:r>
            <a:r>
              <a:rPr kumimoji="1"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STM32</a:t>
            </a:r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의 </a:t>
            </a:r>
            <a:r>
              <a:rPr kumimoji="1"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LED</a:t>
            </a:r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kumimoji="1" lang="ko-KR" altLang="en-US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토글도</a:t>
            </a:r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잘 못하던 나였는데</a:t>
            </a:r>
            <a:r>
              <a:rPr kumimoji="1"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,</a:t>
            </a:r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완벽하진 않지만 하나의 프로젝트를 완성해서 </a:t>
            </a:r>
            <a:endParaRPr kumimoji="1" lang="en-US" altLang="ko-KR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kumimoji="1"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STM32</a:t>
            </a:r>
            <a:r>
              <a:rPr kumimoji="1" lang="ko-KR" altLang="en-US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에</a:t>
            </a:r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대한 핀 설정</a:t>
            </a:r>
            <a:r>
              <a:rPr kumimoji="1"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,</a:t>
            </a:r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통신</a:t>
            </a:r>
            <a:r>
              <a:rPr kumimoji="1"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,</a:t>
            </a:r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인터럽트 방식에 대해서 조금이나마 발전했다고 생각한다</a:t>
            </a:r>
            <a:r>
              <a:rPr kumimoji="1"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.</a:t>
            </a:r>
          </a:p>
          <a:p>
            <a:endParaRPr kumimoji="1" lang="en-US" altLang="ko-KR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또한 예상하지 못한 변수에 잘 대비 해야 </a:t>
            </a:r>
            <a:r>
              <a:rPr kumimoji="1" lang="ko-KR" altLang="en-US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하는거</a:t>
            </a:r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같다</a:t>
            </a:r>
            <a:r>
              <a:rPr kumimoji="1"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.</a:t>
            </a:r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처음에는 미니 인공위성 프로젝트를 진행하려 하였으나 </a:t>
            </a:r>
            <a:endParaRPr kumimoji="1" lang="en-US" altLang="ko-KR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kumimoji="1"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GPS</a:t>
            </a:r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모듈의 불량으로 많이 당황했고 시간이 </a:t>
            </a:r>
            <a:r>
              <a:rPr kumimoji="1" lang="ko-KR" altLang="en-US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촉박해졌다</a:t>
            </a:r>
            <a:r>
              <a:rPr kumimoji="1"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.</a:t>
            </a:r>
          </a:p>
          <a:p>
            <a:endParaRPr kumimoji="1" lang="en-US" altLang="ko-KR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다행히 아이디어 </a:t>
            </a:r>
            <a:r>
              <a:rPr kumimoji="1"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2</a:t>
            </a:r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안으로 조금 진행해 두었던 스마트 신호등 시스템을 발전 시킬 수 있었고 마감기한안에 완성할 수 있었다</a:t>
            </a:r>
            <a:r>
              <a:rPr kumimoji="1"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.</a:t>
            </a:r>
          </a:p>
          <a:p>
            <a:endParaRPr kumimoji="1" lang="en-US" altLang="ko-KR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하나의 작은 미니 프로젝트이지만 이번에 프로젝트를 진행하면서 많은 방향으로 아이디어를 생각해 볼 수 있었고</a:t>
            </a:r>
            <a:r>
              <a:rPr kumimoji="1"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,</a:t>
            </a:r>
          </a:p>
          <a:p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이번 과정을 통해 많은 것을 배우면서 적용시켜 보고싶다는 생각을 했다</a:t>
            </a:r>
            <a:r>
              <a:rPr kumimoji="1"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.</a:t>
            </a:r>
          </a:p>
          <a:p>
            <a:endParaRPr kumimoji="1" lang="en-US" altLang="ko-KR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endParaRPr kumimoji="1" lang="ko-KR" altLang="en-US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pic>
        <p:nvPicPr>
          <p:cNvPr id="13" name="그림 12" descr="손을 머리에 올린 고객 서비스 남성 직원">
            <a:extLst>
              <a:ext uri="{FF2B5EF4-FFF2-40B4-BE49-F238E27FC236}">
                <a16:creationId xmlns:a16="http://schemas.microsoft.com/office/drawing/2014/main" id="{231ADA3D-BBBE-9361-129B-ED183A5526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138" y="4837186"/>
            <a:ext cx="1547395" cy="138301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71E07C2-FE5F-2989-C9FD-14089B567AD7}"/>
              </a:ext>
            </a:extLst>
          </p:cNvPr>
          <p:cNvSpPr txBox="1"/>
          <p:nvPr/>
        </p:nvSpPr>
        <p:spPr>
          <a:xfrm>
            <a:off x="951463" y="626832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김경민</a:t>
            </a:r>
          </a:p>
        </p:txBody>
      </p:sp>
      <p:pic>
        <p:nvPicPr>
          <p:cNvPr id="16" name="그림 15" descr="엄지손가락을 위로 올린 어린 소년">
            <a:extLst>
              <a:ext uri="{FF2B5EF4-FFF2-40B4-BE49-F238E27FC236}">
                <a16:creationId xmlns:a16="http://schemas.microsoft.com/office/drawing/2014/main" id="{3B68F423-3B5D-8D12-CAD8-FBDD10471E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253" y="1325849"/>
            <a:ext cx="1007651" cy="221381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FA950A6-E962-9AA7-2A0B-BC7F9B8FD268}"/>
              </a:ext>
            </a:extLst>
          </p:cNvPr>
          <p:cNvSpPr txBox="1"/>
          <p:nvPr/>
        </p:nvSpPr>
        <p:spPr>
          <a:xfrm>
            <a:off x="1000664" y="3650553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김기환</a:t>
            </a:r>
          </a:p>
        </p:txBody>
      </p:sp>
    </p:spTree>
    <p:extLst>
      <p:ext uri="{BB962C8B-B14F-4D97-AF65-F5344CB8AC3E}">
        <p14:creationId xmlns:p14="http://schemas.microsoft.com/office/powerpoint/2010/main" val="25983231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95361F-7461-79CC-FD16-77E61DB380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A68B959F-DC8C-5011-FADC-04A4745B9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1483" y="7786066"/>
            <a:ext cx="1688578" cy="3808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2C081E-E67A-D62D-0C13-58DC2B11DBBC}"/>
              </a:ext>
            </a:extLst>
          </p:cNvPr>
          <p:cNvSpPr txBox="1"/>
          <p:nvPr/>
        </p:nvSpPr>
        <p:spPr>
          <a:xfrm>
            <a:off x="1542196" y="3576191"/>
            <a:ext cx="115460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시스템을 구축해서 </a:t>
            </a:r>
            <a:r>
              <a:rPr kumimoji="1" lang="ko-KR" altLang="en-US" sz="3200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하지말라면</a:t>
            </a:r>
            <a:r>
              <a:rPr kumimoji="1" lang="ko-KR" altLang="en-US" sz="3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더 하고 </a:t>
            </a:r>
            <a:r>
              <a:rPr kumimoji="1" lang="ko-KR" altLang="en-US" sz="3200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싶을거</a:t>
            </a:r>
            <a:r>
              <a:rPr kumimoji="1" lang="ko-KR" altLang="en-US" sz="3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같다</a:t>
            </a:r>
            <a:r>
              <a:rPr kumimoji="1" lang="en-US" altLang="ko-KR" sz="3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.</a:t>
            </a:r>
          </a:p>
          <a:p>
            <a:pPr algn="ctr"/>
            <a:r>
              <a:rPr kumimoji="1" lang="ko-KR" altLang="en-US" sz="3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우리의 마인드 개선이 </a:t>
            </a:r>
            <a:r>
              <a:rPr kumimoji="1" lang="ko-KR" altLang="en-US" sz="3200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우선인거</a:t>
            </a:r>
            <a:r>
              <a:rPr kumimoji="1" lang="ko-KR" altLang="en-US" sz="3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같다</a:t>
            </a:r>
            <a:r>
              <a:rPr kumimoji="1" lang="en-US" altLang="ko-KR" sz="3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.</a:t>
            </a:r>
          </a:p>
          <a:p>
            <a:pPr algn="ctr"/>
            <a:r>
              <a:rPr kumimoji="1" lang="ko-KR" altLang="en-US" sz="3200" b="1" u="sng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무단횡단 </a:t>
            </a:r>
            <a:r>
              <a:rPr kumimoji="1" lang="ko-KR" altLang="en-US" sz="3200" b="1" u="sng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하지말자</a:t>
            </a:r>
            <a:r>
              <a:rPr kumimoji="1" lang="en-US" altLang="ko-KR" sz="3200" b="1" u="sng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.</a:t>
            </a:r>
          </a:p>
        </p:txBody>
      </p:sp>
      <p:sp>
        <p:nvSpPr>
          <p:cNvPr id="4" name="Text 0">
            <a:extLst>
              <a:ext uri="{FF2B5EF4-FFF2-40B4-BE49-F238E27FC236}">
                <a16:creationId xmlns:a16="http://schemas.microsoft.com/office/drawing/2014/main" id="{40B70249-827F-CE4C-E07E-56579E17C5BE}"/>
              </a:ext>
            </a:extLst>
          </p:cNvPr>
          <p:cNvSpPr/>
          <p:nvPr/>
        </p:nvSpPr>
        <p:spPr>
          <a:xfrm>
            <a:off x="608327" y="611077"/>
            <a:ext cx="3830003" cy="478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ko-KR" altLang="en-US" sz="450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당부의 말씀 </a:t>
            </a:r>
            <a:endParaRPr lang="en-US" sz="4500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8634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BE288F-8B7A-A928-22F4-16B2CC2C90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13BD3846-F25E-1585-72E6-BD5BFC9D06EA}"/>
              </a:ext>
            </a:extLst>
          </p:cNvPr>
          <p:cNvSpPr/>
          <p:nvPr/>
        </p:nvSpPr>
        <p:spPr>
          <a:xfrm>
            <a:off x="643478" y="4490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Outfit Extra Bold" pitchFamily="34" charset="-120"/>
              </a:rPr>
              <a:t>목차</a:t>
            </a:r>
            <a:endParaRPr lang="en-US" sz="4450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BF557CA-B943-B1D1-F97C-032D3DA7F142}"/>
              </a:ext>
            </a:extLst>
          </p:cNvPr>
          <p:cNvSpPr/>
          <p:nvPr/>
        </p:nvSpPr>
        <p:spPr>
          <a:xfrm>
            <a:off x="12612414" y="7551683"/>
            <a:ext cx="2017986" cy="677917"/>
          </a:xfrm>
          <a:prstGeom prst="rect">
            <a:avLst/>
          </a:prstGeom>
          <a:solidFill>
            <a:srgbClr val="F0F0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BF07B0-DE78-A760-6B10-5DF109F19DE3}"/>
              </a:ext>
            </a:extLst>
          </p:cNvPr>
          <p:cNvSpPr txBox="1"/>
          <p:nvPr/>
        </p:nvSpPr>
        <p:spPr>
          <a:xfrm>
            <a:off x="1413809" y="1926767"/>
            <a:ext cx="4543231" cy="46320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4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1. </a:t>
            </a:r>
            <a:r>
              <a:rPr kumimoji="1" lang="ko-KR" altLang="en-US" sz="4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문제 인식</a:t>
            </a:r>
          </a:p>
          <a:p>
            <a:pPr>
              <a:lnSpc>
                <a:spcPct val="150000"/>
              </a:lnSpc>
            </a:pPr>
            <a:r>
              <a:rPr kumimoji="1" lang="en-US" altLang="ko-KR" sz="4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2. </a:t>
            </a:r>
            <a:r>
              <a:rPr kumimoji="1" lang="ko-KR" altLang="en-US" sz="4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아이디어 도출</a:t>
            </a:r>
          </a:p>
          <a:p>
            <a:pPr>
              <a:lnSpc>
                <a:spcPct val="150000"/>
              </a:lnSpc>
            </a:pPr>
            <a:r>
              <a:rPr kumimoji="1" lang="en-US" altLang="ko-KR" sz="4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3. </a:t>
            </a:r>
            <a:r>
              <a:rPr kumimoji="1" lang="ko-KR" altLang="en-US" sz="4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목표 설정</a:t>
            </a:r>
          </a:p>
          <a:p>
            <a:pPr>
              <a:lnSpc>
                <a:spcPct val="150000"/>
              </a:lnSpc>
            </a:pPr>
            <a:r>
              <a:rPr kumimoji="1" lang="en-US" altLang="ko-KR" sz="4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4. </a:t>
            </a:r>
            <a:r>
              <a:rPr kumimoji="1" lang="ko-KR" altLang="en-US" sz="4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사용한 모듈</a:t>
            </a:r>
          </a:p>
          <a:p>
            <a:pPr>
              <a:lnSpc>
                <a:spcPct val="150000"/>
              </a:lnSpc>
            </a:pPr>
            <a:r>
              <a:rPr kumimoji="1" lang="en-US" altLang="ko-KR" sz="4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5. </a:t>
            </a:r>
            <a:r>
              <a:rPr kumimoji="1" lang="ko-KR" altLang="en-US" sz="4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전체 시스템 구성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FFA326-13B5-821C-872B-933E0C10D1DB}"/>
              </a:ext>
            </a:extLst>
          </p:cNvPr>
          <p:cNvSpPr txBox="1"/>
          <p:nvPr/>
        </p:nvSpPr>
        <p:spPr>
          <a:xfrm>
            <a:off x="7805391" y="1926767"/>
            <a:ext cx="5816016" cy="55553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4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6. </a:t>
            </a:r>
            <a:r>
              <a:rPr kumimoji="1" lang="ko-KR" altLang="en-US" sz="4000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플로우차트</a:t>
            </a:r>
            <a:r>
              <a:rPr kumimoji="1" lang="ko-KR" altLang="en-US" sz="4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및 로직</a:t>
            </a:r>
          </a:p>
          <a:p>
            <a:pPr>
              <a:lnSpc>
                <a:spcPct val="150000"/>
              </a:lnSpc>
            </a:pPr>
            <a:r>
              <a:rPr kumimoji="1" lang="en-US" altLang="ko-KR" sz="4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7. </a:t>
            </a:r>
            <a:r>
              <a:rPr kumimoji="1" lang="ko-KR" altLang="en-US" sz="4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시연 및 핵심 코드</a:t>
            </a:r>
          </a:p>
          <a:p>
            <a:pPr>
              <a:lnSpc>
                <a:spcPct val="150000"/>
              </a:lnSpc>
            </a:pPr>
            <a:r>
              <a:rPr kumimoji="1" lang="en-US" altLang="ko-KR" sz="4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8. </a:t>
            </a:r>
            <a:r>
              <a:rPr kumimoji="1" lang="ko-KR" altLang="en-US" sz="4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문제점 및 한계</a:t>
            </a:r>
          </a:p>
          <a:p>
            <a:pPr>
              <a:lnSpc>
                <a:spcPct val="150000"/>
              </a:lnSpc>
            </a:pPr>
            <a:r>
              <a:rPr kumimoji="1" lang="en-US" altLang="ko-KR" sz="4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9. </a:t>
            </a:r>
            <a:r>
              <a:rPr kumimoji="1" lang="ko-KR" altLang="en-US" sz="4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핵심 성과 및 발전 방향</a:t>
            </a:r>
          </a:p>
          <a:p>
            <a:pPr>
              <a:lnSpc>
                <a:spcPct val="150000"/>
              </a:lnSpc>
            </a:pPr>
            <a:r>
              <a:rPr kumimoji="1" lang="en-US" altLang="ko-KR" sz="4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10. </a:t>
            </a:r>
            <a:r>
              <a:rPr kumimoji="1" lang="ko-KR" altLang="en-US" sz="4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프로젝트 회고</a:t>
            </a:r>
          </a:p>
          <a:p>
            <a:pPr>
              <a:lnSpc>
                <a:spcPct val="150000"/>
              </a:lnSpc>
            </a:pPr>
            <a:endParaRPr kumimoji="1" lang="ko-KR" altLang="en-US" sz="4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6870B377-2BF3-BDAE-BC24-5C2F9AB4134B}"/>
              </a:ext>
            </a:extLst>
          </p:cNvPr>
          <p:cNvCxnSpPr>
            <a:cxnSpLocks/>
          </p:cNvCxnSpPr>
          <p:nvPr/>
        </p:nvCxnSpPr>
        <p:spPr>
          <a:xfrm>
            <a:off x="6920345" y="1157840"/>
            <a:ext cx="0" cy="6519041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66085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C343CE-B01B-DCF4-D774-7F850B2E1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58C3C334-DB51-1A49-35DA-2BF0D9F8FA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1483" y="7786066"/>
            <a:ext cx="1688578" cy="3808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C38BEB1-36E4-573F-77CF-A2F8F67410F8}"/>
              </a:ext>
            </a:extLst>
          </p:cNvPr>
          <p:cNvSpPr txBox="1"/>
          <p:nvPr/>
        </p:nvSpPr>
        <p:spPr>
          <a:xfrm>
            <a:off x="1542196" y="3576191"/>
            <a:ext cx="115460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감사합니다</a:t>
            </a:r>
            <a:r>
              <a:rPr kumimoji="1" lang="en-US" altLang="ko-KR" sz="3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75595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2A7ACBA5-1D02-E5FE-15BB-8CC78F48F849}"/>
              </a:ext>
            </a:extLst>
          </p:cNvPr>
          <p:cNvSpPr/>
          <p:nvPr/>
        </p:nvSpPr>
        <p:spPr>
          <a:xfrm>
            <a:off x="643478" y="4490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Outfit Extra Bold" pitchFamily="34" charset="-120"/>
              </a:rPr>
              <a:t>문제 인식 </a:t>
            </a:r>
            <a:r>
              <a:rPr lang="en-US" altLang="ko-KR" sz="445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Outfit Extra Bold" pitchFamily="34" charset="-120"/>
              </a:rPr>
              <a:t>–</a:t>
            </a:r>
            <a:r>
              <a:rPr lang="ko-KR" altLang="en-US" sz="445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Outfit Extra Bold" pitchFamily="34" charset="-120"/>
              </a:rPr>
              <a:t> 무단 횡단 </a:t>
            </a:r>
            <a:endParaRPr lang="en-US" sz="4450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pic>
        <p:nvPicPr>
          <p:cNvPr id="4" name="그림 3" descr="텍스트, 스크린샷, 라인, 그래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741034D-EB68-2BB5-9932-F3F41D7E61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3123" y="1479864"/>
            <a:ext cx="6344177" cy="37682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0741DE-4ACF-1423-4795-7158DDE111D5}"/>
              </a:ext>
            </a:extLst>
          </p:cNvPr>
          <p:cNvSpPr txBox="1"/>
          <p:nvPr/>
        </p:nvSpPr>
        <p:spPr>
          <a:xfrm>
            <a:off x="13004557" y="5330041"/>
            <a:ext cx="14327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ⓒ 한국도로교통공단</a:t>
            </a:r>
            <a:endParaRPr kumimoji="1" lang="ko-KR" altLang="en-US" sz="1050" dirty="0"/>
          </a:p>
        </p:txBody>
      </p:sp>
      <p:pic>
        <p:nvPicPr>
          <p:cNvPr id="7" name="그림 6" descr="그래프, 라인, 도표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011E625-B4C7-869F-F6C3-27F2655587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100" y="1479864"/>
            <a:ext cx="7772400" cy="37682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90E7CE-4876-2BC7-E7B8-2DA4231D743A}"/>
              </a:ext>
            </a:extLst>
          </p:cNvPr>
          <p:cNvSpPr txBox="1"/>
          <p:nvPr/>
        </p:nvSpPr>
        <p:spPr>
          <a:xfrm>
            <a:off x="5895833" y="5316260"/>
            <a:ext cx="2069667" cy="253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ⓒ </a:t>
            </a:r>
            <a:r>
              <a:rPr kumimoji="1" lang="en-US" altLang="ko-KR" sz="1050" dirty="0"/>
              <a:t>TAAS </a:t>
            </a:r>
            <a:r>
              <a:rPr kumimoji="1" lang="ko-KR" altLang="en-US" sz="1050" dirty="0"/>
              <a:t>교통사고분석시스템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27AEA0-A316-B6C8-6851-57A53A9B7036}"/>
              </a:ext>
            </a:extLst>
          </p:cNvPr>
          <p:cNvSpPr txBox="1"/>
          <p:nvPr/>
        </p:nvSpPr>
        <p:spPr>
          <a:xfrm>
            <a:off x="422091" y="6249915"/>
            <a:ext cx="731441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u="sng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무단횡단 하던 </a:t>
            </a:r>
            <a:r>
              <a:rPr lang="en-US" altLang="ko-KR" sz="2800" u="sng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60</a:t>
            </a:r>
            <a:r>
              <a:rPr lang="ko-KR" altLang="en-US" sz="2800" u="sng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대 할머니 차에 치어 ‘사망’</a:t>
            </a:r>
          </a:p>
          <a:p>
            <a:r>
              <a:rPr lang="en-US" altLang="ko-KR" sz="28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				</a:t>
            </a:r>
            <a:r>
              <a:rPr lang="ko-KR" altLang="en-US" sz="28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                        </a:t>
            </a:r>
            <a:r>
              <a:rPr lang="ko-KR" altLang="en-US" sz="1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ⓒ 세계일보</a:t>
            </a:r>
            <a:endParaRPr kumimoji="1" lang="ko-KR" altLang="en-US" sz="28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833B18-A385-59A7-0289-706D37A2DBCA}"/>
              </a:ext>
            </a:extLst>
          </p:cNvPr>
          <p:cNvSpPr txBox="1"/>
          <p:nvPr/>
        </p:nvSpPr>
        <p:spPr>
          <a:xfrm>
            <a:off x="8258302" y="6192802"/>
            <a:ext cx="601381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u="sng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광주서 무단횡단 사고 급증</a:t>
            </a:r>
            <a:r>
              <a:rPr lang="en-US" altLang="ko-KR" sz="2800" u="sng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…</a:t>
            </a:r>
            <a:r>
              <a:rPr lang="ko-KR" altLang="en-US" sz="2800" u="sng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보행자 사망도 잇따라 </a:t>
            </a:r>
            <a:r>
              <a:rPr lang="en-US" altLang="ko-KR" sz="2800" u="sng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'</a:t>
            </a:r>
            <a:r>
              <a:rPr lang="ko-KR" altLang="en-US" sz="2800" u="sng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주의</a:t>
            </a:r>
            <a:r>
              <a:rPr lang="en-US" altLang="ko-KR" sz="2800" u="sng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’</a:t>
            </a:r>
            <a:br>
              <a:rPr lang="en-US" altLang="ko-KR" sz="28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</a:br>
            <a:r>
              <a:rPr lang="en" altLang="ko-KR" sz="1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© NEWSIS.COM</a:t>
            </a:r>
            <a:endParaRPr lang="en-US" altLang="ko-KR" sz="28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endParaRPr kumimoji="1" lang="ko-KR" altLang="en-US" sz="28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AA9DAE1A-1B3F-44AA-3D72-AC69691375AA}"/>
              </a:ext>
            </a:extLst>
          </p:cNvPr>
          <p:cNvCxnSpPr/>
          <p:nvPr/>
        </p:nvCxnSpPr>
        <p:spPr>
          <a:xfrm>
            <a:off x="296813" y="5822578"/>
            <a:ext cx="1397530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182ED25F-3030-C056-BEF4-04B85A47E5E0}"/>
              </a:ext>
            </a:extLst>
          </p:cNvPr>
          <p:cNvSpPr/>
          <p:nvPr/>
        </p:nvSpPr>
        <p:spPr>
          <a:xfrm>
            <a:off x="12612414" y="7551683"/>
            <a:ext cx="2017986" cy="677917"/>
          </a:xfrm>
          <a:prstGeom prst="rect">
            <a:avLst/>
          </a:prstGeom>
          <a:solidFill>
            <a:srgbClr val="F0F0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81524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2D0F38-4209-AE65-E5E1-7A09592B43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2D3D0216-BF10-D49A-2370-639C4E1551F4}"/>
              </a:ext>
            </a:extLst>
          </p:cNvPr>
          <p:cNvSpPr/>
          <p:nvPr/>
        </p:nvSpPr>
        <p:spPr>
          <a:xfrm>
            <a:off x="643478" y="4490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Outfit Extra Bold" pitchFamily="34" charset="-120"/>
              </a:rPr>
              <a:t>문제 인식 </a:t>
            </a:r>
            <a:r>
              <a:rPr lang="en-US" altLang="ko-KR" sz="445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Outfit Extra Bold" pitchFamily="34" charset="-120"/>
              </a:rPr>
              <a:t>–</a:t>
            </a:r>
            <a:r>
              <a:rPr lang="ko-KR" altLang="en-US" sz="445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Outfit Extra Bold" pitchFamily="34" charset="-120"/>
              </a:rPr>
              <a:t> 정지선 침범 </a:t>
            </a:r>
            <a:endParaRPr lang="en-US" sz="4450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pic>
        <p:nvPicPr>
          <p:cNvPr id="1026" name="Picture 2" descr="정지선 - 나무위키">
            <a:extLst>
              <a:ext uri="{FF2B5EF4-FFF2-40B4-BE49-F238E27FC236}">
                <a16:creationId xmlns:a16="http://schemas.microsoft.com/office/drawing/2014/main" id="{B7EE52B4-8519-A032-5CBF-D8C900EC22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478" y="2045540"/>
            <a:ext cx="6302682" cy="4114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63169553-D20A-86E5-200A-9C96C85B60ED}"/>
              </a:ext>
            </a:extLst>
          </p:cNvPr>
          <p:cNvSpPr/>
          <p:nvPr/>
        </p:nvSpPr>
        <p:spPr>
          <a:xfrm>
            <a:off x="12612414" y="7551683"/>
            <a:ext cx="2017986" cy="677917"/>
          </a:xfrm>
          <a:prstGeom prst="rect">
            <a:avLst/>
          </a:prstGeom>
          <a:solidFill>
            <a:srgbClr val="F0F0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BF61A1-6B71-48E7-2C9C-DFB7B5E502EA}"/>
              </a:ext>
            </a:extLst>
          </p:cNvPr>
          <p:cNvSpPr txBox="1"/>
          <p:nvPr/>
        </p:nvSpPr>
        <p:spPr>
          <a:xfrm>
            <a:off x="7315200" y="2856122"/>
            <a:ext cx="6945376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🚨 </a:t>
            </a:r>
            <a:r>
              <a:rPr kumimoji="1" lang="ko-KR" altLang="en-US" sz="2800" u="sng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정지선 침범</a:t>
            </a:r>
            <a:r>
              <a:rPr kumimoji="1" lang="en-US" altLang="ko-KR" sz="2800" u="sng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,</a:t>
            </a:r>
            <a:r>
              <a:rPr kumimoji="1" lang="ko-KR" altLang="en-US" sz="2800" u="sng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단순한 위반이 아닙니다</a:t>
            </a:r>
            <a:r>
              <a:rPr kumimoji="1" lang="en-US" altLang="ko-KR" sz="2800" u="sng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.</a:t>
            </a:r>
          </a:p>
          <a:p>
            <a:endParaRPr kumimoji="1" lang="en-US" altLang="ko-KR" sz="28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en-US" altLang="ko-KR" sz="2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lang="ko-KR" altLang="en-US" sz="2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하루 평균 </a:t>
            </a:r>
            <a:r>
              <a:rPr lang="en-US" altLang="ko-KR" sz="2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1,300</a:t>
            </a:r>
            <a:r>
              <a:rPr lang="ko-KR" altLang="en-US" sz="2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건 이상의 정지선 위반 발생</a:t>
            </a:r>
          </a:p>
          <a:p>
            <a:r>
              <a:rPr lang="en-US" altLang="ko-KR" sz="2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lang="ko-KR" altLang="en-US" sz="2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횡단보도 침범 시</a:t>
            </a:r>
            <a:r>
              <a:rPr lang="en-US" altLang="ko-KR" sz="2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, </a:t>
            </a:r>
            <a:r>
              <a:rPr lang="ko-KR" altLang="en-US" sz="2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보행자 사고 위험 </a:t>
            </a:r>
            <a:r>
              <a:rPr lang="en-US" altLang="ko-KR" sz="2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23% </a:t>
            </a:r>
            <a:r>
              <a:rPr lang="ko-KR" altLang="en-US" sz="2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증가</a:t>
            </a:r>
          </a:p>
          <a:p>
            <a:r>
              <a:rPr lang="en-US" altLang="ko-KR" sz="2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lang="ko-KR" altLang="en-US" sz="2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특히 시야 확보가 어려운 야간</a:t>
            </a:r>
            <a:r>
              <a:rPr lang="en-US" altLang="ko-KR" sz="2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/</a:t>
            </a:r>
            <a:r>
              <a:rPr lang="ko-KR" altLang="en-US" sz="2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우천 시 더욱 위험</a:t>
            </a:r>
          </a:p>
          <a:p>
            <a:endParaRPr kumimoji="1" lang="ko-KR" altLang="en-US" sz="28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91686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AB800D-B385-CBBF-5CEE-B31C9DE445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FE16705-27C2-5744-EC2F-7D5A6D25CB6D}"/>
              </a:ext>
            </a:extLst>
          </p:cNvPr>
          <p:cNvSpPr/>
          <p:nvPr/>
        </p:nvSpPr>
        <p:spPr>
          <a:xfrm>
            <a:off x="643478" y="4490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Outfit Extra Bold" pitchFamily="34" charset="-120"/>
              </a:rPr>
              <a:t>문제 인식 </a:t>
            </a:r>
            <a:r>
              <a:rPr lang="en-US" altLang="ko-KR" sz="445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Outfit Extra Bold" pitchFamily="34" charset="-120"/>
              </a:rPr>
              <a:t>–</a:t>
            </a:r>
            <a:r>
              <a:rPr lang="ko-KR" altLang="en-US" sz="445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Outfit Extra Bold" pitchFamily="34" charset="-120"/>
              </a:rPr>
              <a:t> 고령자의 보행 시간 부족   </a:t>
            </a:r>
            <a:endParaRPr lang="en-US" sz="4450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FA9629-5049-566F-35F3-5E14EAFFC704}"/>
              </a:ext>
            </a:extLst>
          </p:cNvPr>
          <p:cNvSpPr txBox="1"/>
          <p:nvPr/>
        </p:nvSpPr>
        <p:spPr>
          <a:xfrm>
            <a:off x="1392403" y="1453809"/>
            <a:ext cx="1154600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[</a:t>
            </a:r>
            <a:r>
              <a:rPr lang="ko-KR" altLang="en-US" sz="3200" b="1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어떻게 생각하십니까</a:t>
            </a:r>
            <a:r>
              <a:rPr lang="en-US" altLang="ko-KR" sz="3200" b="1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] “40</a:t>
            </a:r>
            <a:r>
              <a:rPr lang="ko-KR" altLang="en-US" sz="3200" b="1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초론 </a:t>
            </a:r>
            <a:r>
              <a:rPr lang="ko-KR" altLang="en-US" sz="3200" b="1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부족해”횡단보도에</a:t>
            </a:r>
            <a:r>
              <a:rPr lang="ko-KR" altLang="en-US" sz="3200" b="1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갇힌 노인들</a:t>
            </a:r>
          </a:p>
          <a:p>
            <a:endParaRPr kumimoji="1" lang="ko-KR" altLang="en-US" sz="32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pic>
        <p:nvPicPr>
          <p:cNvPr id="2050" name="Picture 2" descr="몸이 불편한 노인들이 횡단보도 위 ‘안전 보행’을 위협받고 있는 가운데 서울시 종로구 파고다공원 횡단보도를 촉박한 시간에 맞춰 아슬아슬하게 건너고 있다.&#10;김명섭 기자/msiron@heraldcorp.com">
            <a:extLst>
              <a:ext uri="{FF2B5EF4-FFF2-40B4-BE49-F238E27FC236}">
                <a16:creationId xmlns:a16="http://schemas.microsoft.com/office/drawing/2014/main" id="{7A4E54EB-1598-7038-ACC4-BFD9D91ECA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7439" y="2306471"/>
            <a:ext cx="3237405" cy="5349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51282A-73EF-528A-7CF9-3644CDD77643}"/>
              </a:ext>
            </a:extLst>
          </p:cNvPr>
          <p:cNvSpPr txBox="1"/>
          <p:nvPr/>
        </p:nvSpPr>
        <p:spPr>
          <a:xfrm>
            <a:off x="5612572" y="2826996"/>
            <a:ext cx="82296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일반인들은 </a:t>
            </a:r>
            <a:r>
              <a:rPr lang="en-US" altLang="ko-KR" sz="3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20~25</a:t>
            </a:r>
            <a:r>
              <a:rPr lang="ko-KR" altLang="en-US" sz="3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초 내로 횡단을 마쳤지만</a:t>
            </a:r>
            <a:r>
              <a:rPr lang="en-US" altLang="ko-KR" sz="3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, </a:t>
            </a:r>
          </a:p>
          <a:p>
            <a:r>
              <a:rPr lang="ko-KR" altLang="en-US" sz="3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노인들은 </a:t>
            </a:r>
            <a:r>
              <a:rPr lang="ko-KR" altLang="en-US" sz="3200" b="1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평균 </a:t>
            </a:r>
            <a:r>
              <a:rPr lang="en-US" altLang="ko-KR" sz="3200" b="1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34~39</a:t>
            </a:r>
            <a:r>
              <a:rPr lang="ko-KR" altLang="en-US" sz="3200" b="1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초가 </a:t>
            </a:r>
            <a:r>
              <a:rPr lang="ko-KR" altLang="en-US" sz="3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소요됐다</a:t>
            </a:r>
            <a:r>
              <a:rPr lang="en-US" altLang="ko-KR" sz="32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.</a:t>
            </a:r>
            <a:endParaRPr kumimoji="1" lang="ko-KR" altLang="en-US" sz="32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6FB4BB-9435-A603-62D7-2BAF37BE5CFD}"/>
              </a:ext>
            </a:extLst>
          </p:cNvPr>
          <p:cNvSpPr txBox="1"/>
          <p:nvPr/>
        </p:nvSpPr>
        <p:spPr>
          <a:xfrm>
            <a:off x="5612571" y="4608836"/>
            <a:ext cx="82296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보행자 김모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(68) 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씨는 “사람 만큼 차도 많아서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, 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보행자가 다 건너길 기다려주지 않고 </a:t>
            </a:r>
            <a:endParaRPr lang="en-US" altLang="ko-KR" sz="16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신호가 바뀌면 곧바로 출발하는 운전자가 </a:t>
            </a:r>
            <a:r>
              <a:rPr lang="ko-KR" altLang="en-US" sz="1600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많다”며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“그래도 </a:t>
            </a:r>
            <a:r>
              <a:rPr lang="ko-KR" altLang="en-US" sz="16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나라에서 정해주는 시간대로 </a:t>
            </a:r>
            <a:endParaRPr lang="en-US" altLang="ko-KR" sz="16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ko-KR" altLang="en-US" sz="16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내가 알아서 길을 건너야 하지 </a:t>
            </a:r>
            <a:r>
              <a:rPr lang="ko-KR" altLang="en-US" sz="16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않겠냐</a:t>
            </a:r>
            <a:r>
              <a:rPr lang="ko-KR" altLang="en-US" sz="1600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”며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씁쓸함을 감추지 못했다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. </a:t>
            </a:r>
          </a:p>
          <a:p>
            <a:endParaRPr lang="en-US" altLang="ko-KR" sz="16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이처럼 횡단보도에서 조차 </a:t>
            </a:r>
            <a:r>
              <a:rPr lang="ko-KR" altLang="en-US" sz="16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노인들의 안전이 위협받고 있는 상황이지만 </a:t>
            </a:r>
            <a:endParaRPr lang="en-US" altLang="ko-KR" sz="16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ko-KR" altLang="en-US" sz="1600" b="1" u="sng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녹색불</a:t>
            </a:r>
            <a:r>
              <a:rPr lang="ko-KR" altLang="en-US" sz="1600" b="1" u="sng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시간을 늘리는 것은 </a:t>
            </a:r>
            <a:r>
              <a:rPr lang="ko-KR" altLang="en-US" sz="16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쉽지 않은 문제다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.</a:t>
            </a:r>
            <a:endParaRPr kumimoji="1" lang="ko-KR" altLang="en-US" sz="16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74C25D4-2623-E2EE-F9A7-2548FC4A9C25}"/>
              </a:ext>
            </a:extLst>
          </p:cNvPr>
          <p:cNvSpPr/>
          <p:nvPr/>
        </p:nvSpPr>
        <p:spPr>
          <a:xfrm>
            <a:off x="12612414" y="7551683"/>
            <a:ext cx="2017986" cy="677917"/>
          </a:xfrm>
          <a:prstGeom prst="rect">
            <a:avLst/>
          </a:prstGeom>
          <a:solidFill>
            <a:srgbClr val="F0F0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27612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4A420A77-D39A-9918-98F0-AA41F716B625}"/>
              </a:ext>
            </a:extLst>
          </p:cNvPr>
          <p:cNvSpPr/>
          <p:nvPr/>
        </p:nvSpPr>
        <p:spPr>
          <a:xfrm>
            <a:off x="643478" y="4490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Outfit Extra Bold" pitchFamily="34" charset="-120"/>
              </a:rPr>
              <a:t>아이디어 도출</a:t>
            </a:r>
            <a:endParaRPr lang="en-US" sz="4450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B10958EB-0128-605C-7A6D-6B5E88A4553A}"/>
              </a:ext>
            </a:extLst>
          </p:cNvPr>
          <p:cNvSpPr/>
          <p:nvPr/>
        </p:nvSpPr>
        <p:spPr>
          <a:xfrm>
            <a:off x="971024" y="1610434"/>
            <a:ext cx="3603009" cy="37258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3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무단 횡단 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BA86071-8C3A-843E-1DD3-00C94E4C3D7C}"/>
              </a:ext>
            </a:extLst>
          </p:cNvPr>
          <p:cNvSpPr/>
          <p:nvPr/>
        </p:nvSpPr>
        <p:spPr>
          <a:xfrm>
            <a:off x="5572595" y="1610434"/>
            <a:ext cx="3603009" cy="37258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3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정지선 </a:t>
            </a:r>
            <a:endParaRPr kumimoji="1" lang="en-US" altLang="ko-KR" sz="36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3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침범 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39C76059-6636-AD92-8822-32BCA4EEDCF1}"/>
              </a:ext>
            </a:extLst>
          </p:cNvPr>
          <p:cNvSpPr/>
          <p:nvPr/>
        </p:nvSpPr>
        <p:spPr>
          <a:xfrm>
            <a:off x="10174166" y="1610434"/>
            <a:ext cx="3603009" cy="37258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3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고령자의 </a:t>
            </a:r>
            <a:endParaRPr kumimoji="1" lang="en-US" altLang="ko-KR" sz="36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3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보행 시간 부족</a:t>
            </a:r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5BB89990-CE86-3063-1CB5-AF156641C951}"/>
              </a:ext>
            </a:extLst>
          </p:cNvPr>
          <p:cNvCxnSpPr/>
          <p:nvPr/>
        </p:nvCxnSpPr>
        <p:spPr>
          <a:xfrm>
            <a:off x="1473958" y="5336273"/>
            <a:ext cx="1175072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아래쪽 화살표[D] 7">
            <a:extLst>
              <a:ext uri="{FF2B5EF4-FFF2-40B4-BE49-F238E27FC236}">
                <a16:creationId xmlns:a16="http://schemas.microsoft.com/office/drawing/2014/main" id="{285679C0-B9B3-57AF-027A-718E13AAA554}"/>
              </a:ext>
            </a:extLst>
          </p:cNvPr>
          <p:cNvSpPr/>
          <p:nvPr/>
        </p:nvSpPr>
        <p:spPr>
          <a:xfrm>
            <a:off x="6830704" y="5336273"/>
            <a:ext cx="968991" cy="1337482"/>
          </a:xfrm>
          <a:prstGeom prst="down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EDA6CF-4443-0780-041A-08FD3AD56EEA}"/>
              </a:ext>
            </a:extLst>
          </p:cNvPr>
          <p:cNvSpPr txBox="1"/>
          <p:nvPr/>
        </p:nvSpPr>
        <p:spPr>
          <a:xfrm>
            <a:off x="2047165" y="6919415"/>
            <a:ext cx="10538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횡단 보도 시스템을 구축해 이러한 문제를 해결하자 </a:t>
            </a:r>
            <a:r>
              <a:rPr kumimoji="1" lang="en-US" altLang="ko-KR" sz="36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!</a:t>
            </a:r>
            <a:endParaRPr kumimoji="1" lang="ko-KR" altLang="en-US" sz="36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DA641DE-7211-59AD-DC7E-8662275ACC16}"/>
              </a:ext>
            </a:extLst>
          </p:cNvPr>
          <p:cNvSpPr/>
          <p:nvPr/>
        </p:nvSpPr>
        <p:spPr>
          <a:xfrm>
            <a:off x="12612414" y="7551683"/>
            <a:ext cx="2017986" cy="677917"/>
          </a:xfrm>
          <a:prstGeom prst="rect">
            <a:avLst/>
          </a:prstGeom>
          <a:solidFill>
            <a:srgbClr val="F0F0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67837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570127-8E8C-20E3-18BB-88E65AE6C8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4EA34239-B060-E4DC-B9CE-0C4424F2F9D9}"/>
              </a:ext>
            </a:extLst>
          </p:cNvPr>
          <p:cNvSpPr/>
          <p:nvPr/>
        </p:nvSpPr>
        <p:spPr>
          <a:xfrm>
            <a:off x="258532" y="14690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목표 설정</a:t>
            </a:r>
            <a:endParaRPr lang="en-US" sz="4450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63C4539-02FF-44A6-F51C-7176CE2C2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1483" y="7786066"/>
            <a:ext cx="1688578" cy="380882"/>
          </a:xfrm>
          <a:prstGeom prst="rect">
            <a:avLst/>
          </a:prstGeom>
        </p:spPr>
      </p:pic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A1B354F3-D79B-0057-514E-830D5C2A931E}"/>
              </a:ext>
            </a:extLst>
          </p:cNvPr>
          <p:cNvSpPr/>
          <p:nvPr/>
        </p:nvSpPr>
        <p:spPr>
          <a:xfrm>
            <a:off x="1542348" y="1027927"/>
            <a:ext cx="2606722" cy="2417806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신호등을 </a:t>
            </a:r>
            <a:endParaRPr kumimoji="1" lang="en-US" altLang="ko-KR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구현해보자 </a:t>
            </a:r>
            <a:r>
              <a:rPr kumimoji="1" lang="en-US" altLang="ko-KR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!</a:t>
            </a:r>
            <a:r>
              <a:rPr kumimoji="1"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6811C9-1B5F-E0CB-A838-085F24A08F78}"/>
              </a:ext>
            </a:extLst>
          </p:cNvPr>
          <p:cNvSpPr txBox="1"/>
          <p:nvPr/>
        </p:nvSpPr>
        <p:spPr>
          <a:xfrm>
            <a:off x="2340005" y="1169292"/>
            <a:ext cx="10114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dirty="0">
                <a:solidFill>
                  <a:schemeClr val="accent1">
                    <a:lumMod val="75000"/>
                  </a:schemeClr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목표 </a:t>
            </a:r>
            <a:r>
              <a:rPr kumimoji="1" lang="en-US" altLang="ko-KR" sz="2000" b="1" dirty="0">
                <a:solidFill>
                  <a:schemeClr val="accent1">
                    <a:lumMod val="75000"/>
                  </a:schemeClr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1</a:t>
            </a:r>
            <a:endParaRPr kumimoji="1" lang="ko-KR" altLang="en-US" sz="2000" b="1" dirty="0">
              <a:solidFill>
                <a:schemeClr val="accent1">
                  <a:lumMod val="75000"/>
                </a:schemeClr>
              </a:solidFill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0A18BAB2-E700-3CBD-FC3B-319B21A6E161}"/>
              </a:ext>
            </a:extLst>
          </p:cNvPr>
          <p:cNvSpPr/>
          <p:nvPr/>
        </p:nvSpPr>
        <p:spPr>
          <a:xfrm>
            <a:off x="4537058" y="1027927"/>
            <a:ext cx="2606722" cy="2417806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en-US" altLang="ko-KR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보행자 신호의 </a:t>
            </a:r>
            <a:endParaRPr kumimoji="1" lang="en-US" altLang="ko-KR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남은 시간 및 </a:t>
            </a:r>
            <a:endParaRPr kumimoji="1" lang="en-US" altLang="ko-KR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신호 상태를 </a:t>
            </a:r>
            <a:endParaRPr kumimoji="1" lang="en-US" altLang="ko-KR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안내하자 </a:t>
            </a:r>
            <a:r>
              <a:rPr kumimoji="1" lang="en-US" altLang="ko-KR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!</a:t>
            </a:r>
          </a:p>
          <a:p>
            <a:pPr algn="ctr"/>
            <a:endParaRPr kumimoji="1" lang="en-US" altLang="ko-KR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ko-KR" altLang="en-US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559A89-4817-CC4D-5E3F-F110EF08D450}"/>
              </a:ext>
            </a:extLst>
          </p:cNvPr>
          <p:cNvSpPr txBox="1"/>
          <p:nvPr/>
        </p:nvSpPr>
        <p:spPr>
          <a:xfrm>
            <a:off x="5334715" y="1169292"/>
            <a:ext cx="10114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dirty="0">
                <a:solidFill>
                  <a:schemeClr val="accent1">
                    <a:lumMod val="75000"/>
                  </a:schemeClr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목표 </a:t>
            </a:r>
            <a:r>
              <a:rPr kumimoji="1" lang="en-US" altLang="ko-KR" sz="2000" b="1" dirty="0">
                <a:solidFill>
                  <a:schemeClr val="accent1">
                    <a:lumMod val="75000"/>
                  </a:schemeClr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2</a:t>
            </a:r>
            <a:endParaRPr kumimoji="1" lang="ko-KR" altLang="en-US" sz="2000" b="1" dirty="0">
              <a:solidFill>
                <a:schemeClr val="accent1">
                  <a:lumMod val="75000"/>
                </a:schemeClr>
              </a:solidFill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15" name="모서리가 둥근 직사각형 14">
            <a:extLst>
              <a:ext uri="{FF2B5EF4-FFF2-40B4-BE49-F238E27FC236}">
                <a16:creationId xmlns:a16="http://schemas.microsoft.com/office/drawing/2014/main" id="{66FC9422-8E89-0816-A0E0-3A5BF0950DBD}"/>
              </a:ext>
            </a:extLst>
          </p:cNvPr>
          <p:cNvSpPr/>
          <p:nvPr/>
        </p:nvSpPr>
        <p:spPr>
          <a:xfrm>
            <a:off x="7531768" y="1027927"/>
            <a:ext cx="2606722" cy="2417805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en-US" altLang="ko-KR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노약자 인식 시 </a:t>
            </a:r>
            <a:br>
              <a:rPr kumimoji="1" lang="en-US" altLang="ko-KR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</a:br>
            <a:r>
              <a:rPr kumimoji="1"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보행시간을 </a:t>
            </a:r>
            <a:endParaRPr kumimoji="1" lang="en-US" altLang="ko-KR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연장하자 </a:t>
            </a:r>
            <a:r>
              <a:rPr kumimoji="1" lang="en-US" altLang="ko-KR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!</a:t>
            </a:r>
            <a:endParaRPr kumimoji="1" lang="ko-KR" altLang="en-US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6EB03D5-7210-8F74-82C5-A73B084AA4FB}"/>
              </a:ext>
            </a:extLst>
          </p:cNvPr>
          <p:cNvSpPr txBox="1"/>
          <p:nvPr/>
        </p:nvSpPr>
        <p:spPr>
          <a:xfrm>
            <a:off x="8329425" y="1169292"/>
            <a:ext cx="10114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dirty="0">
                <a:solidFill>
                  <a:schemeClr val="accent1">
                    <a:lumMod val="75000"/>
                  </a:schemeClr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목표 </a:t>
            </a:r>
            <a:r>
              <a:rPr kumimoji="1" lang="en-US" altLang="ko-KR" sz="2000" b="1" dirty="0">
                <a:solidFill>
                  <a:schemeClr val="accent1">
                    <a:lumMod val="75000"/>
                  </a:schemeClr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3</a:t>
            </a:r>
            <a:endParaRPr kumimoji="1" lang="ko-KR" altLang="en-US" sz="2000" b="1" dirty="0">
              <a:solidFill>
                <a:schemeClr val="accent1">
                  <a:lumMod val="75000"/>
                </a:schemeClr>
              </a:solidFill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17" name="모서리가 둥근 직사각형 16">
            <a:extLst>
              <a:ext uri="{FF2B5EF4-FFF2-40B4-BE49-F238E27FC236}">
                <a16:creationId xmlns:a16="http://schemas.microsoft.com/office/drawing/2014/main" id="{235FB497-3D1F-C635-A4E5-CCB77294DA03}"/>
              </a:ext>
            </a:extLst>
          </p:cNvPr>
          <p:cNvSpPr/>
          <p:nvPr/>
        </p:nvSpPr>
        <p:spPr>
          <a:xfrm>
            <a:off x="10526478" y="1027927"/>
            <a:ext cx="2606722" cy="2417806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en-US" altLang="ko-KR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차단기 역할을 </a:t>
            </a:r>
            <a:endParaRPr kumimoji="1" lang="en-US" altLang="ko-KR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구현해보자 </a:t>
            </a:r>
            <a:r>
              <a:rPr kumimoji="1" lang="en-US" altLang="ko-KR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!</a:t>
            </a:r>
            <a:endParaRPr kumimoji="1" lang="ko-KR" altLang="en-US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D2496B4-797D-888D-0E30-0897B90EB588}"/>
              </a:ext>
            </a:extLst>
          </p:cNvPr>
          <p:cNvSpPr txBox="1"/>
          <p:nvPr/>
        </p:nvSpPr>
        <p:spPr>
          <a:xfrm>
            <a:off x="11324135" y="1169292"/>
            <a:ext cx="10114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dirty="0">
                <a:solidFill>
                  <a:schemeClr val="accent1">
                    <a:lumMod val="75000"/>
                  </a:schemeClr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목표 </a:t>
            </a:r>
            <a:r>
              <a:rPr kumimoji="1" lang="en-US" altLang="ko-KR" sz="2000" b="1" dirty="0">
                <a:solidFill>
                  <a:schemeClr val="accent1">
                    <a:lumMod val="75000"/>
                  </a:schemeClr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4</a:t>
            </a:r>
            <a:endParaRPr kumimoji="1" lang="ko-KR" altLang="en-US" sz="2000" b="1" dirty="0">
              <a:solidFill>
                <a:schemeClr val="accent1">
                  <a:lumMod val="75000"/>
                </a:schemeClr>
              </a:solidFill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09BF2C95-346E-B2B9-3BDA-76F6B7510D73}"/>
              </a:ext>
            </a:extLst>
          </p:cNvPr>
          <p:cNvSpPr/>
          <p:nvPr/>
        </p:nvSpPr>
        <p:spPr>
          <a:xfrm>
            <a:off x="1542348" y="5981159"/>
            <a:ext cx="2606722" cy="1983844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2000" b="1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LED</a:t>
            </a:r>
            <a:r>
              <a:rPr kumimoji="1"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1ADA4BCA-893F-88F3-B309-B871B6F37B79}"/>
              </a:ext>
            </a:extLst>
          </p:cNvPr>
          <p:cNvSpPr/>
          <p:nvPr/>
        </p:nvSpPr>
        <p:spPr>
          <a:xfrm>
            <a:off x="4537058" y="5981158"/>
            <a:ext cx="2606722" cy="1983844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2000" b="1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LCD</a:t>
            </a:r>
            <a:r>
              <a:rPr kumimoji="1"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CB8FCE29-7F2E-0E43-0036-B48B8C1A6003}"/>
              </a:ext>
            </a:extLst>
          </p:cNvPr>
          <p:cNvSpPr/>
          <p:nvPr/>
        </p:nvSpPr>
        <p:spPr>
          <a:xfrm>
            <a:off x="7531768" y="5981159"/>
            <a:ext cx="2606722" cy="1983844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2000" b="1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RFID</a:t>
            </a:r>
            <a:r>
              <a:rPr kumimoji="1"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001FE0E1-AC26-A9BE-0C64-EA71DFBD30F3}"/>
              </a:ext>
            </a:extLst>
          </p:cNvPr>
          <p:cNvSpPr/>
          <p:nvPr/>
        </p:nvSpPr>
        <p:spPr>
          <a:xfrm>
            <a:off x="10526478" y="5981158"/>
            <a:ext cx="2606722" cy="1983844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2000" b="1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서보모터</a:t>
            </a:r>
            <a:r>
              <a:rPr kumimoji="1"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</a:p>
        </p:txBody>
      </p:sp>
      <p:sp>
        <p:nvSpPr>
          <p:cNvPr id="8" name="모서리가 둥근 직사각형 7">
            <a:extLst>
              <a:ext uri="{FF2B5EF4-FFF2-40B4-BE49-F238E27FC236}">
                <a16:creationId xmlns:a16="http://schemas.microsoft.com/office/drawing/2014/main" id="{11CF034A-DEE9-C126-AE39-1F0524916478}"/>
              </a:ext>
            </a:extLst>
          </p:cNvPr>
          <p:cNvSpPr/>
          <p:nvPr/>
        </p:nvSpPr>
        <p:spPr>
          <a:xfrm>
            <a:off x="4537058" y="3881804"/>
            <a:ext cx="2606722" cy="1689136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보행자의 편의성</a:t>
            </a:r>
          </a:p>
        </p:txBody>
      </p: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F9A9D939-CE53-D897-1B64-C9F7F4CE4457}"/>
              </a:ext>
            </a:extLst>
          </p:cNvPr>
          <p:cNvSpPr/>
          <p:nvPr/>
        </p:nvSpPr>
        <p:spPr>
          <a:xfrm>
            <a:off x="7531768" y="3881805"/>
            <a:ext cx="2606722" cy="1689136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보행 시간 부족</a:t>
            </a:r>
            <a:endParaRPr kumimoji="1" lang="en-US" altLang="ko-KR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문제 해결</a:t>
            </a:r>
          </a:p>
        </p:txBody>
      </p:sp>
      <p:sp>
        <p:nvSpPr>
          <p:cNvPr id="19" name="모서리가 둥근 직사각형 18">
            <a:extLst>
              <a:ext uri="{FF2B5EF4-FFF2-40B4-BE49-F238E27FC236}">
                <a16:creationId xmlns:a16="http://schemas.microsoft.com/office/drawing/2014/main" id="{C4EB0F1B-7B78-B057-8665-CF181E0925A2}"/>
              </a:ext>
            </a:extLst>
          </p:cNvPr>
          <p:cNvSpPr/>
          <p:nvPr/>
        </p:nvSpPr>
        <p:spPr>
          <a:xfrm>
            <a:off x="10526478" y="3881804"/>
            <a:ext cx="2606722" cy="1689135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무단횡단</a:t>
            </a:r>
            <a:endParaRPr kumimoji="1" lang="en-US" altLang="ko-KR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정지선 침범</a:t>
            </a:r>
            <a:endParaRPr kumimoji="1" lang="en-US" altLang="ko-KR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문제 해결</a:t>
            </a: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FBABCACC-B2B6-ACD9-DDBA-F168A97C159D}"/>
              </a:ext>
            </a:extLst>
          </p:cNvPr>
          <p:cNvCxnSpPr>
            <a:cxnSpLocks/>
            <a:stCxn id="13" idx="2"/>
            <a:endCxn id="8" idx="0"/>
          </p:cNvCxnSpPr>
          <p:nvPr/>
        </p:nvCxnSpPr>
        <p:spPr>
          <a:xfrm>
            <a:off x="5840419" y="3445733"/>
            <a:ext cx="0" cy="436071"/>
          </a:xfrm>
          <a:prstGeom prst="straightConnector1">
            <a:avLst/>
          </a:prstGeom>
          <a:ln w="63500">
            <a:solidFill>
              <a:srgbClr val="2F559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3109615-03A1-3D71-4E32-37982B1866BA}"/>
              </a:ext>
            </a:extLst>
          </p:cNvPr>
          <p:cNvCxnSpPr>
            <a:cxnSpLocks/>
            <a:stCxn id="15" idx="2"/>
            <a:endCxn id="9" idx="0"/>
          </p:cNvCxnSpPr>
          <p:nvPr/>
        </p:nvCxnSpPr>
        <p:spPr>
          <a:xfrm>
            <a:off x="8835129" y="3445732"/>
            <a:ext cx="0" cy="436073"/>
          </a:xfrm>
          <a:prstGeom prst="straightConnector1">
            <a:avLst/>
          </a:prstGeom>
          <a:ln w="63500">
            <a:solidFill>
              <a:srgbClr val="2F559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27F2E8C-315F-6FA1-13D1-061298044D7E}"/>
              </a:ext>
            </a:extLst>
          </p:cNvPr>
          <p:cNvCxnSpPr>
            <a:cxnSpLocks/>
            <a:endCxn id="19" idx="0"/>
          </p:cNvCxnSpPr>
          <p:nvPr/>
        </p:nvCxnSpPr>
        <p:spPr>
          <a:xfrm flipH="1">
            <a:off x="11829839" y="3445732"/>
            <a:ext cx="12403" cy="436072"/>
          </a:xfrm>
          <a:prstGeom prst="straightConnector1">
            <a:avLst/>
          </a:prstGeom>
          <a:ln w="63500">
            <a:solidFill>
              <a:srgbClr val="2F559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그림 19" descr="전기 배선, 전자 공학, 전자제품, 케이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D037B32-8932-5EF1-8C92-83AC8C8F98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2145621" y="5728480"/>
            <a:ext cx="1400175" cy="2489200"/>
          </a:xfrm>
          <a:prstGeom prst="rect">
            <a:avLst/>
          </a:prstGeom>
        </p:spPr>
      </p:pic>
      <p:pic>
        <p:nvPicPr>
          <p:cNvPr id="23" name="그림 22" descr="전자제품, 케이블, 전자 기기, 컴퓨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AB5D0AA-1484-9907-4A59-908D578B0A3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2262" t="23148" r="12524" b="27321"/>
          <a:stretch>
            <a:fillRect/>
          </a:stretch>
        </p:blipFill>
        <p:spPr>
          <a:xfrm>
            <a:off x="8329425" y="6083553"/>
            <a:ext cx="1115544" cy="1779053"/>
          </a:xfrm>
          <a:prstGeom prst="rect">
            <a:avLst/>
          </a:prstGeom>
        </p:spPr>
      </p:pic>
      <p:pic>
        <p:nvPicPr>
          <p:cNvPr id="26" name="그림 25" descr="전자제품, 텍스트, 전자 공학, 전자 기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F333B7B-D3A4-7CEB-D0FA-878596C76C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5076" y="6321195"/>
            <a:ext cx="2317810" cy="1303768"/>
          </a:xfrm>
          <a:prstGeom prst="rect">
            <a:avLst/>
          </a:prstGeom>
        </p:spPr>
      </p:pic>
      <p:pic>
        <p:nvPicPr>
          <p:cNvPr id="28" name="그림 27" descr="케이블, 전자제품, 전기 배선, 공구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4CFF15D-5AC6-C0DC-792F-E3ED00EAB4E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326" t="19572" r="8088" b="27861"/>
          <a:stretch>
            <a:fillRect/>
          </a:stretch>
        </p:blipFill>
        <p:spPr>
          <a:xfrm>
            <a:off x="10320651" y="6469329"/>
            <a:ext cx="3018375" cy="1007499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B7478D2A-5068-2CAF-E983-D97F758D0E01}"/>
              </a:ext>
            </a:extLst>
          </p:cNvPr>
          <p:cNvSpPr/>
          <p:nvPr/>
        </p:nvSpPr>
        <p:spPr>
          <a:xfrm>
            <a:off x="2449458" y="7045293"/>
            <a:ext cx="644369" cy="31275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6435CF35-2A2F-D7DA-ED4B-E0F9A0275048}"/>
              </a:ext>
            </a:extLst>
          </p:cNvPr>
          <p:cNvSpPr/>
          <p:nvPr/>
        </p:nvSpPr>
        <p:spPr>
          <a:xfrm>
            <a:off x="2426211" y="6683600"/>
            <a:ext cx="667616" cy="28947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4C50C40-BB74-1335-D961-DBAE7D3880C6}"/>
              </a:ext>
            </a:extLst>
          </p:cNvPr>
          <p:cNvSpPr txBox="1"/>
          <p:nvPr/>
        </p:nvSpPr>
        <p:spPr>
          <a:xfrm>
            <a:off x="3134110" y="7060308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보행자 신호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956CCA9-64C4-470D-7E40-F96834224DC8}"/>
              </a:ext>
            </a:extLst>
          </p:cNvPr>
          <p:cNvSpPr txBox="1"/>
          <p:nvPr/>
        </p:nvSpPr>
        <p:spPr>
          <a:xfrm>
            <a:off x="3161234" y="6643673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차량 신호</a:t>
            </a:r>
          </a:p>
        </p:txBody>
      </p:sp>
    </p:spTree>
    <p:extLst>
      <p:ext uri="{BB962C8B-B14F-4D97-AF65-F5344CB8AC3E}">
        <p14:creationId xmlns:p14="http://schemas.microsoft.com/office/powerpoint/2010/main" val="3121117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0445" y="551617"/>
            <a:ext cx="5003483" cy="625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ko-KR" altLang="en-US" sz="3900" b="1" dirty="0">
                <a:solidFill>
                  <a:srgbClr val="2319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사용한 모듈  </a:t>
            </a:r>
            <a:endParaRPr lang="en-US" sz="3900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5061" y="1544581"/>
            <a:ext cx="442158" cy="44215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94531" y="2015161"/>
            <a:ext cx="2241338" cy="254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Outfit Extra Bold" pitchFamily="34" charset="-120"/>
              </a:rPr>
              <a:t>STM32F411RE </a:t>
            </a:r>
            <a:r>
              <a:rPr lang="en-US" sz="2000" dirty="0" err="1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Outfit Extra Bold" pitchFamily="34" charset="-120"/>
              </a:rPr>
              <a:t>보드</a:t>
            </a:r>
            <a:endParaRPr lang="en-US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6" name="Text 2"/>
          <p:cNvSpPr/>
          <p:nvPr/>
        </p:nvSpPr>
        <p:spPr>
          <a:xfrm>
            <a:off x="6195061" y="2356031"/>
            <a:ext cx="7742396" cy="320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 err="1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시스템의</a:t>
            </a:r>
            <a:r>
              <a:rPr lang="en-US" sz="155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 </a:t>
            </a:r>
            <a:r>
              <a:rPr lang="en-US" sz="1550" dirty="0" err="1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센서</a:t>
            </a:r>
            <a:r>
              <a:rPr lang="en-US" sz="155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 데이터 처리 및 제어 로직 실행</a:t>
            </a:r>
            <a:endParaRPr lang="en-US" sz="155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9211" y="2983977"/>
            <a:ext cx="442158" cy="47419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79741" y="3551357"/>
            <a:ext cx="2255604" cy="170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Outfit Extra Bold" pitchFamily="34" charset="-120"/>
              </a:rPr>
              <a:t>LED</a:t>
            </a:r>
            <a:r>
              <a:rPr lang="en-US" altLang="ko-KR" sz="200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Outfit Extra Bold" pitchFamily="34" charset="-120"/>
              </a:rPr>
              <a:t>(RGB </a:t>
            </a:r>
            <a:r>
              <a:rPr lang="ko-KR" altLang="en-US" sz="200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Outfit Extra Bold" pitchFamily="34" charset="-120"/>
              </a:rPr>
              <a:t>각 </a:t>
            </a:r>
            <a:r>
              <a:rPr lang="en-US" altLang="ko-KR" sz="200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Outfit Extra Bold" pitchFamily="34" charset="-120"/>
              </a:rPr>
              <a:t>2</a:t>
            </a:r>
            <a:r>
              <a:rPr lang="ko-KR" altLang="en-US" sz="200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Outfit Extra Bold" pitchFamily="34" charset="-120"/>
              </a:rPr>
              <a:t>개</a:t>
            </a:r>
            <a:r>
              <a:rPr lang="en-US" altLang="ko-KR" sz="200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Outfit Extra Bold" pitchFamily="34" charset="-120"/>
              </a:rPr>
              <a:t>)</a:t>
            </a:r>
            <a:r>
              <a:rPr lang="en-US" sz="200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Outfit Extra Bold" pitchFamily="34" charset="-120"/>
              </a:rPr>
              <a:t> , I2C LCD </a:t>
            </a:r>
            <a:r>
              <a:rPr lang="en-US" sz="2000" dirty="0" err="1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Outfit Extra Bold" pitchFamily="34" charset="-120"/>
              </a:rPr>
              <a:t>모듈</a:t>
            </a:r>
            <a:r>
              <a:rPr lang="en-US" sz="200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Outfit Extra Bold" pitchFamily="34" charset="-120"/>
              </a:rPr>
              <a:t> </a:t>
            </a:r>
            <a:endParaRPr lang="en-US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9" name="Text 4"/>
          <p:cNvSpPr/>
          <p:nvPr/>
        </p:nvSpPr>
        <p:spPr>
          <a:xfrm>
            <a:off x="6179211" y="3850095"/>
            <a:ext cx="7601718" cy="312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 err="1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LED로</a:t>
            </a:r>
            <a:r>
              <a:rPr lang="en-US" sz="155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 </a:t>
            </a:r>
            <a:r>
              <a:rPr lang="en-US" sz="1550" dirty="0" err="1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신호등</a:t>
            </a:r>
            <a:r>
              <a:rPr lang="en-US" sz="155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 </a:t>
            </a:r>
            <a:r>
              <a:rPr lang="en-US" sz="1550" dirty="0" err="1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표시</a:t>
            </a:r>
            <a:r>
              <a:rPr lang="en-US" sz="155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 , LCD </a:t>
            </a:r>
            <a:r>
              <a:rPr lang="ko-KR" altLang="en-US" sz="155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남은 신호 시간 표시</a:t>
            </a:r>
            <a:endParaRPr lang="en-US" sz="155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5061" y="6062524"/>
            <a:ext cx="500301" cy="50030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79741" y="6579831"/>
            <a:ext cx="2468436" cy="271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Outfit Extra Bold" pitchFamily="34" charset="-120"/>
              </a:rPr>
              <a:t>RFID 모듈</a:t>
            </a:r>
            <a:endParaRPr lang="en-US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179741" y="6936056"/>
            <a:ext cx="7742396" cy="320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ko-KR" altLang="en-US" sz="155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노인</a:t>
            </a:r>
            <a:r>
              <a:rPr lang="en-US" sz="155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 </a:t>
            </a:r>
            <a:r>
              <a:rPr lang="ko-KR" altLang="en-US" sz="155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Arimo" pitchFamily="34" charset="-120"/>
              </a:rPr>
              <a:t>보행 연장 시스템</a:t>
            </a:r>
            <a:endParaRPr lang="en-US" sz="155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BED4266-417D-68BB-90C3-3F82C43DF8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622" y="1764880"/>
            <a:ext cx="4288794" cy="5042501"/>
          </a:xfrm>
          <a:prstGeom prst="rect">
            <a:avLst/>
          </a:prstGeom>
        </p:spPr>
      </p:pic>
      <p:pic>
        <p:nvPicPr>
          <p:cNvPr id="15" name="Image 2" descr="톱날 윤곽선">
            <a:extLst>
              <a:ext uri="{FF2B5EF4-FFF2-40B4-BE49-F238E27FC236}">
                <a16:creationId xmlns:a16="http://schemas.microsoft.com/office/drawing/2014/main" id="{82A90932-282A-5706-6D41-73D8FC1C2C2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6100595" y="4479035"/>
            <a:ext cx="621315" cy="621315"/>
          </a:xfrm>
          <a:prstGeom prst="rect">
            <a:avLst/>
          </a:prstGeom>
        </p:spPr>
      </p:pic>
      <p:sp>
        <p:nvSpPr>
          <p:cNvPr id="16" name="Text 3">
            <a:extLst>
              <a:ext uri="{FF2B5EF4-FFF2-40B4-BE49-F238E27FC236}">
                <a16:creationId xmlns:a16="http://schemas.microsoft.com/office/drawing/2014/main" id="{C3563AC8-D115-26CF-AF7B-0BE9B39BE51B}"/>
              </a:ext>
            </a:extLst>
          </p:cNvPr>
          <p:cNvSpPr/>
          <p:nvPr/>
        </p:nvSpPr>
        <p:spPr>
          <a:xfrm>
            <a:off x="6195061" y="5145423"/>
            <a:ext cx="2255604" cy="170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Servo </a:t>
            </a:r>
            <a:r>
              <a:rPr lang="ko-KR" altLang="en-US" sz="200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모터 </a:t>
            </a:r>
            <a:r>
              <a:rPr lang="en-US" altLang="ko-KR" sz="200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–</a:t>
            </a:r>
            <a:r>
              <a:rPr lang="ko-KR" altLang="en-US" sz="200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200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2</a:t>
            </a:r>
            <a:r>
              <a:rPr lang="ko-KR" altLang="en-US" sz="2000" dirty="0">
                <a:solidFill>
                  <a:srgbClr val="2A274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개</a:t>
            </a:r>
            <a:endParaRPr lang="en-US"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17" name="Text 4">
            <a:extLst>
              <a:ext uri="{FF2B5EF4-FFF2-40B4-BE49-F238E27FC236}">
                <a16:creationId xmlns:a16="http://schemas.microsoft.com/office/drawing/2014/main" id="{FDAC16C8-794F-CD00-6D53-5764538FB28E}"/>
              </a:ext>
            </a:extLst>
          </p:cNvPr>
          <p:cNvSpPr/>
          <p:nvPr/>
        </p:nvSpPr>
        <p:spPr>
          <a:xfrm>
            <a:off x="6195061" y="5450317"/>
            <a:ext cx="7601718" cy="312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ko-KR" altLang="en-US" sz="155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차단기 역할</a:t>
            </a:r>
            <a:endParaRPr lang="en-US" sz="155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8150B8AF-504F-AF78-E05C-B0629AAAE24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801145" y="7786066"/>
            <a:ext cx="1688578" cy="38088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3"/>
          <p:cNvSpPr/>
          <p:nvPr/>
        </p:nvSpPr>
        <p:spPr>
          <a:xfrm>
            <a:off x="6514624" y="2987278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514624" y="3486269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514624" y="392846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514624" y="5477470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514624" y="5976461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514624" y="6418659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22884A89-52A8-CA00-83E3-B2D06F8ABA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1483" y="7786066"/>
            <a:ext cx="1688578" cy="380882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69ACA150-8778-566B-48F2-2CA6DA51858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9719"/>
          <a:stretch>
            <a:fillRect/>
          </a:stretch>
        </p:blipFill>
        <p:spPr>
          <a:xfrm rot="16200000">
            <a:off x="3882592" y="-1236242"/>
            <a:ext cx="6865217" cy="11523339"/>
          </a:xfrm>
          <a:prstGeom prst="rect">
            <a:avLst/>
          </a:prstGeom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4B635343-348E-B99C-50EE-E40FABB8BED3}"/>
              </a:ext>
            </a:extLst>
          </p:cNvPr>
          <p:cNvSpPr/>
          <p:nvPr/>
        </p:nvSpPr>
        <p:spPr>
          <a:xfrm>
            <a:off x="343606" y="271563"/>
            <a:ext cx="5003483" cy="625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ko-KR" altLang="en-US" sz="3900" b="1" dirty="0">
                <a:solidFill>
                  <a:srgbClr val="23187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전체 시스템 구성</a:t>
            </a:r>
            <a:endParaRPr lang="en-US" sz="3900" b="1" dirty="0">
              <a:solidFill>
                <a:srgbClr val="231871"/>
              </a:solidFill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</TotalTime>
  <Words>981</Words>
  <Application>Microsoft Macintosh PowerPoint</Application>
  <PresentationFormat>사용자 지정</PresentationFormat>
  <Paragraphs>201</Paragraphs>
  <Slides>20</Slides>
  <Notes>13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5" baseType="lpstr">
      <vt:lpstr>Gmarket Sans TTF Medium</vt:lpstr>
      <vt:lpstr>Arial</vt:lpstr>
      <vt:lpstr>Gmarket Sans TTF Bold</vt:lpstr>
      <vt:lpstr>Arimo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김경민</dc:creator>
  <cp:lastModifiedBy>김기환</cp:lastModifiedBy>
  <cp:revision>9</cp:revision>
  <dcterms:created xsi:type="dcterms:W3CDTF">2025-08-07T05:12:08Z</dcterms:created>
  <dcterms:modified xsi:type="dcterms:W3CDTF">2025-08-08T01:00:28Z</dcterms:modified>
</cp:coreProperties>
</file>